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3" r:id="rId3"/>
    <p:sldId id="264" r:id="rId4"/>
    <p:sldId id="266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5" r:id="rId16"/>
    <p:sldId id="278" r:id="rId17"/>
    <p:sldId id="276" r:id="rId18"/>
    <p:sldId id="284" r:id="rId19"/>
    <p:sldId id="279" r:id="rId20"/>
    <p:sldId id="287" r:id="rId21"/>
    <p:sldId id="281" r:id="rId22"/>
    <p:sldId id="280" r:id="rId23"/>
    <p:sldId id="288" r:id="rId24"/>
    <p:sldId id="289" r:id="rId25"/>
    <p:sldId id="290" r:id="rId26"/>
    <p:sldId id="282" r:id="rId27"/>
    <p:sldId id="293" r:id="rId28"/>
    <p:sldId id="300" r:id="rId29"/>
    <p:sldId id="297" r:id="rId30"/>
    <p:sldId id="298" r:id="rId31"/>
    <p:sldId id="299" r:id="rId32"/>
    <p:sldId id="292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5" r:id="rId44"/>
    <p:sldId id="311" r:id="rId45"/>
    <p:sldId id="312" r:id="rId46"/>
    <p:sldId id="316" r:id="rId47"/>
    <p:sldId id="317" r:id="rId48"/>
    <p:sldId id="313" r:id="rId49"/>
    <p:sldId id="314" r:id="rId50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7" autoAdjust="0"/>
    <p:restoredTop sz="84115" autoAdjust="0"/>
  </p:normalViewPr>
  <p:slideViewPr>
    <p:cSldViewPr>
      <p:cViewPr>
        <p:scale>
          <a:sx n="70" d="100"/>
          <a:sy n="70" d="100"/>
        </p:scale>
        <p:origin x="-446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7F0A-7802-4988-BB8C-F9974FEA20B5}" type="datetimeFigureOut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6C4D-FC3C-4441-AB39-E00876DB4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00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gcloud" TargetMode="External"/><Relationship Id="rId7" Type="http://schemas.openxmlformats.org/officeDocument/2006/relationships/hyperlink" Target="http://del.icio.u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lickr.com/" TargetMode="External"/><Relationship Id="rId5" Type="http://schemas.openxmlformats.org/officeDocument/2006/relationships/hyperlink" Target="http://technorati.com/" TargetMode="External"/><Relationship Id="rId4" Type="http://schemas.openxmlformats.org/officeDocument/2006/relationships/hyperlink" Target="http://en.wikipedia.org/wiki/Social_media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6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82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8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16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 cloud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又是什麼呢？「標籤雲」是指許多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排列時，當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被使用程度越高、連結越多時，字體會變大且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顏色也會更顯眼，許多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的集合就好比雲朵的聚集，每個標籤都是一朵雲，雲朵會越聚越多，並依出現數呈現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大小錯置的排列。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另一種是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TagCloud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標籤雲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Tag Cloud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將使用者所標註的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以特定的方式排序（通常為字母順序），同時每個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會根據被使用的頻率而有字體大小的差別，如下圖所示。目前許多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Social media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網站都使用了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 Cloud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，如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Technorati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Flickr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del.icio.us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。使用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Tag Cloud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的好處是輕巧簡潔，然而，這種優點卻是犧牲了一些重要的資訊而換得的，也就是它忽略了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之間隱含的關係。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99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36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10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41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58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10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65E9-98C7-4FA9-BD87-0A332E00662A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3BB-68CB-4F8B-9877-22A8EE8770C7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1544-EC08-42E1-B318-C4FF4CCBF35E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B039-A189-4BAC-B7F6-33A186DA6885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7B71-10E4-473D-B300-0C4D87685C59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3F7-116A-422E-9B1E-7146B4AB4476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FE9-2804-4337-9DF8-DB7C5013546A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1A10-50A0-40D0-8F8F-6DDF4080DA6F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B957-F544-45F0-A6F0-EB3E4875BA67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B84B-6B7B-412A-B18D-E61A680481F9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FDDE-2074-400E-92DA-DFC94F03975C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78E9-91B4-4509-9ACD-D7157D7DEE62}" type="datetime1">
              <a:rPr lang="zh-TW" altLang="en-US" smtClean="0"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59432" y="1437427"/>
            <a:ext cx="9971992" cy="165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Hierarchical Tag visualization and application for tag recommendations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4348717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</a:rPr>
              <a:t>CIKM’11</a:t>
            </a:r>
            <a:endParaRPr lang="en-US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Advisor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kumimoji="1" lang="en-US" altLang="zh-TW" sz="3600" dirty="0" err="1">
                <a:solidFill>
                  <a:schemeClr val="bg1">
                    <a:lumMod val="75000"/>
                  </a:schemeClr>
                </a:solidFill>
              </a:rPr>
              <a:t>Jia</a:t>
            </a:r>
            <a:r>
              <a:rPr kumimoji="1" lang="en-US" altLang="zh-TW" sz="3600" dirty="0">
                <a:solidFill>
                  <a:schemeClr val="bg1">
                    <a:lumMod val="75000"/>
                  </a:schemeClr>
                </a:solidFill>
              </a:rPr>
              <a:t> Ling, </a:t>
            </a:r>
            <a:r>
              <a:rPr kumimoji="1" lang="en-US" altLang="zh-TW" sz="3600" dirty="0" err="1" smtClean="0">
                <a:solidFill>
                  <a:schemeClr val="bg1">
                    <a:lumMod val="75000"/>
                  </a:schemeClr>
                </a:solidFill>
              </a:rPr>
              <a:t>Koh</a:t>
            </a:r>
            <a:endParaRPr lang="zh-TW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Speaker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SHENG HONG, CHUNG 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/>
              <a:t>Global tag ranking</a:t>
            </a:r>
          </a:p>
          <a:p>
            <a:pPr lvl="1"/>
            <a:r>
              <a:rPr lang="en-US" altLang="zh-TW" dirty="0" smtClean="0"/>
              <a:t>Information-theoretic tag ranking I(t)</a:t>
            </a:r>
          </a:p>
          <a:p>
            <a:pPr lvl="2"/>
            <a:r>
              <a:rPr lang="en-US" altLang="zh-TW" dirty="0" smtClean="0"/>
              <a:t>Tag entropy H(t)</a:t>
            </a:r>
          </a:p>
          <a:p>
            <a:pPr lvl="2"/>
            <a:r>
              <a:rPr lang="en-US" altLang="zh-TW" dirty="0" smtClean="0"/>
              <a:t>Tag raw count C(t)</a:t>
            </a:r>
          </a:p>
          <a:p>
            <a:pPr lvl="2"/>
            <a:r>
              <a:rPr lang="en-US" altLang="zh-TW" dirty="0" smtClean="0"/>
              <a:t>Tag distinct count D(t)</a:t>
            </a:r>
          </a:p>
          <a:p>
            <a:pPr lvl="1"/>
            <a:r>
              <a:rPr lang="en-US" altLang="zh-TW" dirty="0" smtClean="0"/>
              <a:t>Learning-to-rank based tag ranking </a:t>
            </a:r>
            <a:r>
              <a:rPr lang="en-US" altLang="zh-TW" dirty="0" err="1" smtClean="0"/>
              <a:t>Lr</a:t>
            </a:r>
            <a:r>
              <a:rPr lang="en-US" altLang="zh-TW" dirty="0" smtClean="0"/>
              <a:t>(t)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000" dirty="0" smtClean="0"/>
              <a:t>Information-theoretic tag ranking I(t)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Tag </a:t>
            </a:r>
            <a:r>
              <a:rPr lang="en-US" altLang="zh-TW" dirty="0"/>
              <a:t>entropy H(t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 </a:t>
            </a:r>
            <a:endParaRPr lang="en-US" altLang="zh-TW" dirty="0"/>
          </a:p>
          <a:p>
            <a:r>
              <a:rPr lang="en-US" altLang="zh-TW" dirty="0"/>
              <a:t>Tag raw count C(t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total number of appearance </a:t>
            </a:r>
            <a:r>
              <a:rPr lang="en-US" altLang="zh-TW" dirty="0" smtClean="0"/>
              <a:t>of tag </a:t>
            </a:r>
            <a:r>
              <a:rPr lang="en-US" altLang="zh-TW" dirty="0"/>
              <a:t>t in a speciﬁc corpus.</a:t>
            </a:r>
          </a:p>
          <a:p>
            <a:r>
              <a:rPr lang="en-US" altLang="zh-TW" dirty="0"/>
              <a:t>Tag distinct count D(t)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total number of </a:t>
            </a:r>
            <a:r>
              <a:rPr lang="en-US" altLang="zh-TW" dirty="0" smtClean="0"/>
              <a:t>documents tagged </a:t>
            </a:r>
            <a:r>
              <a:rPr lang="en-US" altLang="zh-TW" dirty="0"/>
              <a:t>by 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80" y="2164224"/>
            <a:ext cx="53816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6" y="188640"/>
            <a:ext cx="3135945" cy="36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直線單箭頭接點 23"/>
          <p:cNvCxnSpPr>
            <a:stCxn id="22" idx="3"/>
          </p:cNvCxnSpPr>
          <p:nvPr/>
        </p:nvCxnSpPr>
        <p:spPr>
          <a:xfrm>
            <a:off x="3606701" y="369026"/>
            <a:ext cx="463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4082028" y="186146"/>
            <a:ext cx="129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Define class</a:t>
            </a:r>
            <a:endParaRPr lang="zh-TW" altLang="en-US" dirty="0"/>
          </a:p>
        </p:txBody>
      </p:sp>
      <p:sp>
        <p:nvSpPr>
          <p:cNvPr id="26" name="橢圓 25"/>
          <p:cNvSpPr/>
          <p:nvPr/>
        </p:nvSpPr>
        <p:spPr>
          <a:xfrm>
            <a:off x="470756" y="908720"/>
            <a:ext cx="237626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Corpus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722830" y="2276872"/>
            <a:ext cx="18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10000 documents</a:t>
            </a:r>
            <a:endParaRPr lang="zh-TW" altLang="en-US" dirty="0"/>
          </a:p>
        </p:txBody>
      </p:sp>
      <p:cxnSp>
        <p:nvCxnSpPr>
          <p:cNvPr id="29" name="直線單箭頭接點 28"/>
          <p:cNvCxnSpPr>
            <a:stCxn id="26" idx="6"/>
          </p:cNvCxnSpPr>
          <p:nvPr/>
        </p:nvCxnSpPr>
        <p:spPr>
          <a:xfrm>
            <a:off x="2847020" y="1520788"/>
            <a:ext cx="12228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cument"/>
          <p:cNvSpPr>
            <a:spLocks noEditPoints="1" noChangeArrowheads="1"/>
          </p:cNvSpPr>
          <p:nvPr/>
        </p:nvSpPr>
        <p:spPr bwMode="auto">
          <a:xfrm>
            <a:off x="4082028" y="980470"/>
            <a:ext cx="778004" cy="115238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31" name="Document"/>
          <p:cNvSpPr>
            <a:spLocks noEditPoints="1" noChangeArrowheads="1"/>
          </p:cNvSpPr>
          <p:nvPr/>
        </p:nvSpPr>
        <p:spPr bwMode="auto">
          <a:xfrm>
            <a:off x="5148064" y="980470"/>
            <a:ext cx="778004" cy="115238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D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32" name="Document"/>
          <p:cNvSpPr>
            <a:spLocks noEditPoints="1" noChangeArrowheads="1"/>
          </p:cNvSpPr>
          <p:nvPr/>
        </p:nvSpPr>
        <p:spPr bwMode="auto">
          <a:xfrm>
            <a:off x="8028384" y="980470"/>
            <a:ext cx="778004" cy="115238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sz="1600" dirty="0" smtClean="0"/>
              <a:t>D</a:t>
            </a:r>
            <a:r>
              <a:rPr lang="en-US" altLang="zh-TW" sz="1600" baseline="-25000" dirty="0" smtClean="0"/>
              <a:t>10000</a:t>
            </a:r>
            <a:endParaRPr lang="zh-TW" altLang="en-US" sz="1600" baseline="-250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300192" y="13311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………..............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230528" y="596578"/>
            <a:ext cx="276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Most frequent tag as topic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094485" y="2276872"/>
            <a:ext cx="73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151704" y="2276872"/>
            <a:ext cx="73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035664" y="2288064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</a:t>
            </a:r>
            <a:r>
              <a:rPr lang="en-US" altLang="zh-TW" baseline="-25000" dirty="0" smtClean="0"/>
              <a:t>10000</a:t>
            </a:r>
            <a:endParaRPr lang="zh-TW" altLang="en-US" baseline="-25000" dirty="0"/>
          </a:p>
        </p:txBody>
      </p:sp>
      <p:sp>
        <p:nvSpPr>
          <p:cNvPr id="38" name="左大括弧 37"/>
          <p:cNvSpPr/>
          <p:nvPr/>
        </p:nvSpPr>
        <p:spPr>
          <a:xfrm rot="16200000">
            <a:off x="6362142" y="733481"/>
            <a:ext cx="366126" cy="42749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5358294" y="3140968"/>
            <a:ext cx="257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Ranking top 100 as topics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470756" y="3717032"/>
            <a:ext cx="258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Example: (top 3 as topics)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3275856" y="3578532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/>
              <a:t>A     B     C</a:t>
            </a:r>
            <a:endParaRPr lang="zh-TW" altLang="en-US" sz="36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290585" y="4213006"/>
            <a:ext cx="293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 documents contain Tag t1 </a:t>
            </a:r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275856" y="4213006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15            3             2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275856" y="4599264"/>
            <a:ext cx="586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-( 15/20 * log(15/20) + 3/20 * log (3/20) + 2/20 * log(2/20) )</a:t>
            </a:r>
          </a:p>
          <a:p>
            <a:r>
              <a:rPr lang="en-US" altLang="zh-TW" dirty="0" smtClean="0"/>
              <a:t>= 0.31</a:t>
            </a: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290584" y="5445224"/>
            <a:ext cx="293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20 documents contain Tag </a:t>
            </a:r>
            <a:r>
              <a:rPr lang="en-US" altLang="zh-TW" dirty="0" smtClean="0"/>
              <a:t>t2 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255307" y="5445224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 7             7             </a:t>
            </a:r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3265592" y="5804396"/>
            <a:ext cx="563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-( 7/20 * log(7/20 ) + 7/20 * log (7/20) + 6/20 * log(6/20) )</a:t>
            </a:r>
          </a:p>
          <a:p>
            <a:r>
              <a:rPr lang="en-US" altLang="zh-TW" dirty="0" smtClean="0"/>
              <a:t>= 0.48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6" y="3020044"/>
            <a:ext cx="4699280" cy="30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570485" y="462992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H(t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541129" y="582471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H(t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 =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72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4" grpId="0"/>
      <p:bldP spid="45" grpId="0"/>
      <p:bldP spid="48" grpId="0"/>
      <p:bldP spid="49" grpId="0"/>
      <p:bldP spid="50" grpId="0"/>
      <p:bldP spid="51" grpId="0"/>
      <p:bldP spid="2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10600" y="2348880"/>
            <a:ext cx="914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Tag raw count </a:t>
            </a:r>
            <a:r>
              <a:rPr lang="en-US" altLang="zh-TW" dirty="0" smtClean="0">
                <a:solidFill>
                  <a:srgbClr val="FF0000"/>
                </a:solidFill>
              </a:rPr>
              <a:t>C(t)</a:t>
            </a:r>
            <a:r>
              <a:rPr lang="en-US" altLang="zh-TW" dirty="0" smtClean="0"/>
              <a:t>: The </a:t>
            </a:r>
            <a:r>
              <a:rPr lang="en-US" altLang="zh-TW" dirty="0"/>
              <a:t>total number of </a:t>
            </a:r>
            <a:r>
              <a:rPr lang="en-US" altLang="zh-TW" dirty="0" smtClean="0"/>
              <a:t>appearance </a:t>
            </a:r>
            <a:r>
              <a:rPr lang="en-US" altLang="zh-TW" dirty="0"/>
              <a:t>of tag t in a speciﬁc corpus.</a:t>
            </a:r>
          </a:p>
        </p:txBody>
      </p:sp>
      <p:sp>
        <p:nvSpPr>
          <p:cNvPr id="17" name="矩形 16"/>
          <p:cNvSpPr/>
          <p:nvPr/>
        </p:nvSpPr>
        <p:spPr>
          <a:xfrm>
            <a:off x="510600" y="2751986"/>
            <a:ext cx="155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C(money) </a:t>
            </a:r>
            <a:r>
              <a:rPr lang="en-US" altLang="zh-TW" dirty="0" smtClean="0"/>
              <a:t>= 12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15224" y="3103196"/>
            <a:ext cx="2867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C(basketball) = 8 + 9 + 9 = 26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16124" y="3512944"/>
            <a:ext cx="949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Tag distinct count </a:t>
            </a:r>
            <a:r>
              <a:rPr lang="en-US" altLang="zh-TW" dirty="0" smtClean="0">
                <a:solidFill>
                  <a:srgbClr val="FF0000"/>
                </a:solidFill>
              </a:rPr>
              <a:t>D(t)</a:t>
            </a:r>
            <a:r>
              <a:rPr lang="en-US" altLang="zh-TW" dirty="0" smtClean="0"/>
              <a:t>: The </a:t>
            </a:r>
            <a:r>
              <a:rPr lang="en-US" altLang="zh-TW" dirty="0"/>
              <a:t>total number of </a:t>
            </a:r>
            <a:r>
              <a:rPr lang="en-US" altLang="zh-TW" dirty="0" smtClean="0"/>
              <a:t>documents </a:t>
            </a:r>
            <a:r>
              <a:rPr lang="en-US" altLang="zh-TW" dirty="0"/>
              <a:t>tagged by t.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46604" y="3905890"/>
            <a:ext cx="1211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D(NBA) = 3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46604" y="4275222"/>
            <a:ext cx="1168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D(foul) = 1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51314" y="6361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Money 12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NBA 10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Basketball 8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Player 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PG 3</a:t>
            </a:r>
          </a:p>
        </p:txBody>
      </p:sp>
      <p:sp>
        <p:nvSpPr>
          <p:cNvPr id="23" name="矩形 22"/>
          <p:cNvSpPr/>
          <p:nvPr/>
        </p:nvSpPr>
        <p:spPr>
          <a:xfrm>
            <a:off x="2135490" y="6361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NBA 12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Basketball 9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Injury 7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Shoes 3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Judge 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91674" y="6361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Sports 10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NBA 9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Basketball 9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Foul 5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Injury 4</a:t>
            </a:r>
          </a:p>
        </p:txBody>
      </p:sp>
      <p:sp>
        <p:nvSpPr>
          <p:cNvPr id="25" name="矩形 24"/>
          <p:cNvSpPr/>
          <p:nvPr/>
        </p:nvSpPr>
        <p:spPr>
          <a:xfrm>
            <a:off x="5447858" y="6361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Economy 9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Business 8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Salary 7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Company 6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Employee 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04042" y="636116"/>
            <a:ext cx="1296144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Low-Paid 9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Hospital </a:t>
            </a:r>
            <a:r>
              <a:rPr lang="en-US" altLang="zh-TW" dirty="0">
                <a:solidFill>
                  <a:schemeClr val="tx1"/>
                </a:solidFill>
              </a:rPr>
              <a:t>8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Nurse 7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Doctor 7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Medicine 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77210" y="28271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580622" y="27829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236806" y="28271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3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5892990" y="27829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4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549174" y="28406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6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Information-theoretic tag ranking I(t)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7246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869936" y="2743876"/>
            <a:ext cx="696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Z </a:t>
            </a:r>
            <a:r>
              <a:rPr lang="en-US" altLang="zh-TW" dirty="0" smtClean="0"/>
              <a:t>: a </a:t>
            </a:r>
            <a:r>
              <a:rPr lang="en-US" altLang="zh-TW" dirty="0"/>
              <a:t>normalization </a:t>
            </a:r>
            <a:r>
              <a:rPr lang="en-US" altLang="zh-TW" dirty="0" smtClean="0"/>
              <a:t>factor that </a:t>
            </a:r>
            <a:r>
              <a:rPr lang="en-US" altLang="zh-TW" dirty="0"/>
              <a:t>ensures any I(t) to be in (0,1)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331639" y="3573016"/>
                <a:ext cx="4169731" cy="540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I(fun)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fun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) ∗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fun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) ∗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fun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) + 1)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Z</m:t>
                        </m:r>
                      </m:den>
                    </m:f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39" y="3573016"/>
                <a:ext cx="4169731" cy="540789"/>
              </a:xfrm>
              <a:prstGeom prst="rect">
                <a:avLst/>
              </a:prstGeom>
              <a:blipFill rotWithShape="1">
                <a:blip r:embed="rId3"/>
                <a:stretch>
                  <a:fillRect l="-1170" b="-56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31638" y="4581128"/>
                <a:ext cx="4400564" cy="540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I(java)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java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java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∗ 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fun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) + 1)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Z</m:t>
                        </m:r>
                      </m:den>
                    </m:f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38" y="4581128"/>
                <a:ext cx="4400564" cy="540854"/>
              </a:xfrm>
              <a:prstGeom prst="rect">
                <a:avLst/>
              </a:prstGeom>
              <a:blipFill rotWithShape="1">
                <a:blip r:embed="rId4"/>
                <a:stretch>
                  <a:fillRect l="-1108" b="-56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2192080" y="3203684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larger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092665" y="3203684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larger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370126" y="3203684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larger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154782" y="421865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smaller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25533" y="421865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smaller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298664" y="421179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smaller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6012160" y="4204940"/>
            <a:ext cx="792088" cy="376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275685" y="4069868"/>
            <a:ext cx="61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</a:t>
            </a:r>
            <a:r>
              <a:rPr lang="en-US" altLang="zh-TW" dirty="0" smtClean="0"/>
              <a:t>un</a:t>
            </a:r>
          </a:p>
          <a:p>
            <a:r>
              <a:rPr lang="en-US" altLang="zh-TW" dirty="0" smtClean="0"/>
              <a:t>java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51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0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Global tag ranking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Information-theoretic tag ranking I(t</a:t>
                </a:r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 smtClean="0"/>
                  <a:t>I(t)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) ∗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) ∗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) + 1)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>
                            <a:latin typeface="Times New Roman" pitchFamily="18" charset="0"/>
                            <a:cs typeface="Times New Roman" pitchFamily="18" charset="0"/>
                          </a:rPr>
                          <m:t>Z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r>
                  <a:rPr lang="en-US" altLang="zh-TW" dirty="0" smtClean="0"/>
                  <a:t>Learning-to-rank </a:t>
                </a:r>
                <a:r>
                  <a:rPr lang="en-US" altLang="zh-TW" dirty="0"/>
                  <a:t>based tag ranking </a:t>
                </a:r>
                <a:r>
                  <a:rPr lang="en-US" altLang="zh-TW" dirty="0" err="1"/>
                  <a:t>Lr</a:t>
                </a:r>
                <a:r>
                  <a:rPr lang="en-US" altLang="zh-TW" dirty="0"/>
                  <a:t>(t</a:t>
                </a:r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 err="1" smtClean="0"/>
                  <a:t>Lr</a:t>
                </a:r>
                <a:r>
                  <a:rPr lang="en-US" altLang="zh-TW" dirty="0" smtClean="0"/>
                  <a:t>(t) =     H(t) +     D(t)+     C(t)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113175" y="366850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1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54512" y="366850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2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40095" y="366825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3</a:t>
            </a:r>
            <a:endParaRPr lang="zh-TW" alt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US" altLang="zh-TW" dirty="0" smtClean="0"/>
              <a:t>Learning-to-rank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380721" y="476672"/>
            <a:ext cx="4228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/>
              <a:t>based tag ranking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3832" y="1700808"/>
            <a:ext cx="155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traingingdata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2395487" y="2984537"/>
            <a:ext cx="1269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33271"/>
            <a:ext cx="1269922" cy="129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單箭頭接點 20"/>
          <p:cNvCxnSpPr/>
          <p:nvPr/>
        </p:nvCxnSpPr>
        <p:spPr>
          <a:xfrm>
            <a:off x="2395487" y="1885474"/>
            <a:ext cx="1269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625227" y="1700580"/>
            <a:ext cx="17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Time-consuming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995848" y="2799871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automatically generate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6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Learning-to-rank based tag ranking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69" y="2618089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20" y="1340768"/>
            <a:ext cx="7239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20" y="2121818"/>
            <a:ext cx="7239000" cy="30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242608" y="5282385"/>
            <a:ext cx="284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Co(</a:t>
            </a:r>
            <a:r>
              <a:rPr lang="en-US" altLang="zh-TW" dirty="0" err="1" smtClean="0"/>
              <a:t>programming,java</a:t>
            </a:r>
            <a:r>
              <a:rPr lang="en-US" altLang="zh-TW" dirty="0" smtClean="0"/>
              <a:t>) = 200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664471" y="4090619"/>
            <a:ext cx="0" cy="1257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18779" y="5282385"/>
            <a:ext cx="306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D(programming| −  java) = 239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216169" y="5276417"/>
            <a:ext cx="289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D(java|</a:t>
            </a:r>
            <a:r>
              <a:rPr lang="en-US" altLang="zh-TW" dirty="0"/>
              <a:t> − </a:t>
            </a:r>
            <a:r>
              <a:rPr lang="en-US" altLang="zh-TW" dirty="0" smtClean="0"/>
              <a:t>programming) = 39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endCxn id="10" idx="0"/>
          </p:cNvCxnSpPr>
          <p:nvPr/>
        </p:nvCxnSpPr>
        <p:spPr>
          <a:xfrm flipH="1">
            <a:off x="1849166" y="4024738"/>
            <a:ext cx="1393445" cy="1257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6216169" y="4024738"/>
            <a:ext cx="1800200" cy="1074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9" y="5755782"/>
            <a:ext cx="39909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992" y="5776613"/>
                <a:ext cx="4619854" cy="859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programming,java</a:t>
                </a:r>
                <a:r>
                  <a:rPr lang="en-US" altLang="zh-TW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D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programming</m:t>
                        </m:r>
                        <m:r>
                          <m:rPr>
                            <m:nor/>
                          </m:rPr>
                          <a:rPr lang="en-US" altLang="zh-TW" dirty="0"/>
                          <m:t>| − 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java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D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java</m:t>
                        </m:r>
                        <m:r>
                          <m:rPr>
                            <m:nor/>
                          </m:rPr>
                          <a:rPr lang="en-US" altLang="zh-TW" dirty="0"/>
                          <m:t>| −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programming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= 6.12 &gt; 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776613"/>
                <a:ext cx="4619854" cy="859338"/>
              </a:xfrm>
              <a:prstGeom prst="rect">
                <a:avLst/>
              </a:prstGeom>
              <a:blipFill rotWithShape="1">
                <a:blip r:embed="rId7"/>
                <a:stretch>
                  <a:fillRect l="-1055" b="-10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3657323" y="6381328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 smtClean="0"/>
              <a:t>Θ</a:t>
            </a:r>
            <a:r>
              <a:rPr lang="en-US" altLang="zh-TW" dirty="0" smtClean="0"/>
              <a:t> = 2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40796" y="6451285"/>
            <a:ext cx="212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programming &gt;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r</a:t>
            </a:r>
            <a:r>
              <a:rPr lang="en-US" altLang="zh-TW" dirty="0" smtClean="0">
                <a:solidFill>
                  <a:srgbClr val="FF0000"/>
                </a:solidFill>
              </a:rPr>
              <a:t> java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5" grpId="0"/>
      <p:bldP spid="1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Learning-to-rank based tag ranking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" y="1196752"/>
            <a:ext cx="41243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27756" y="3705637"/>
            <a:ext cx="1676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 Java</a:t>
            </a:r>
          </a:p>
          <a:p>
            <a:r>
              <a:rPr lang="en-US" altLang="zh-TW" dirty="0" smtClean="0"/>
              <a:t>2. </a:t>
            </a:r>
            <a:r>
              <a:rPr lang="en-US" altLang="zh-TW" dirty="0"/>
              <a:t>Programming</a:t>
            </a:r>
          </a:p>
          <a:p>
            <a:r>
              <a:rPr lang="en-US" altLang="zh-TW" dirty="0" smtClean="0"/>
              <a:t>3. j2ee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7755" y="3705637"/>
            <a:ext cx="1676613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92406" y="3313366"/>
            <a:ext cx="94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Tags  (T)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455920" y="2892202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 smtClean="0"/>
              <a:t>Θ</a:t>
            </a:r>
            <a:r>
              <a:rPr lang="en-US" altLang="zh-TW" dirty="0" smtClean="0"/>
              <a:t> = 2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851361" y="3705637"/>
            <a:ext cx="2244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&lt; 0.3        10        50 &gt;</a:t>
            </a:r>
          </a:p>
          <a:p>
            <a:r>
              <a:rPr lang="en-US" altLang="zh-TW" dirty="0"/>
              <a:t>&lt; 0.8        50        120 </a:t>
            </a:r>
            <a:r>
              <a:rPr lang="en-US" altLang="zh-TW" dirty="0" smtClean="0"/>
              <a:t>&gt;</a:t>
            </a:r>
          </a:p>
          <a:p>
            <a:r>
              <a:rPr lang="en-US" altLang="zh-TW" dirty="0"/>
              <a:t>&lt; 0.2        7          10</a:t>
            </a:r>
            <a:r>
              <a:rPr lang="en-US" altLang="zh-TW" dirty="0" smtClean="0"/>
              <a:t>&gt;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200109" y="3327244"/>
            <a:ext cx="15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Feature vector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926841" y="4509120"/>
                <a:ext cx="6799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)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41" y="4509120"/>
                <a:ext cx="67999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633626" y="4509120"/>
                <a:ext cx="6799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)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26" y="4509120"/>
                <a:ext cx="67999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295506" y="4509120"/>
                <a:ext cx="609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dirty="0">
                          <a:latin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06" y="4509120"/>
                <a:ext cx="60946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/>
              <p:cNvSpPr txBox="1"/>
              <p:nvPr/>
            </p:nvSpPr>
            <p:spPr>
              <a:xfrm>
                <a:off x="4095886" y="3533837"/>
                <a:ext cx="4513287" cy="1626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(Java, programming)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D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java</m:t>
                        </m:r>
                        <m:r>
                          <m:rPr>
                            <m:nor/>
                          </m:rPr>
                          <a:rPr lang="en-US" altLang="zh-TW" dirty="0"/>
                          <m:t>|−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programming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D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programming</m:t>
                        </m:r>
                        <m:r>
                          <m:rPr>
                            <m:nor/>
                          </m:rPr>
                          <a:rPr lang="en-US" altLang="zh-TW" dirty="0"/>
                          <m:t>|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java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(programming, j2ee)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D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programming</m:t>
                        </m:r>
                        <m:r>
                          <m:rPr>
                            <m:nor/>
                          </m:rPr>
                          <a:rPr lang="en-US" altLang="zh-TW" dirty="0"/>
                          <m:t>|−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j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ee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D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j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ee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|−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programming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886" y="3533837"/>
                <a:ext cx="4513287" cy="1626343"/>
              </a:xfrm>
              <a:prstGeom prst="rect">
                <a:avLst/>
              </a:prstGeom>
              <a:blipFill rotWithShape="1">
                <a:blip r:embed="rId6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4048386" y="5373216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,y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({-0.5, -40, -70},  -1)</a:t>
            </a:r>
          </a:p>
          <a:p>
            <a:r>
              <a:rPr lang="en-US" altLang="zh-TW" dirty="0" smtClean="0"/>
              <a:t>(x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,y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 = </a:t>
            </a:r>
            <a:r>
              <a:rPr lang="en-US" altLang="zh-TW" dirty="0"/>
              <a:t>({0.6, 43, 110},     1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8567009" y="364407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-1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8571967" y="462896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+1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/>
      <p:bldP spid="28" grpId="0"/>
      <p:bldP spid="29" grpId="0"/>
      <p:bldP spid="30" grpId="0"/>
      <p:bldP spid="3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Learning-to-rank based tag ranking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9645" y="1194282"/>
            <a:ext cx="453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3498 distinct tags  ---&gt;  532 training examples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6" y="1660158"/>
            <a:ext cx="41338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48235" y="166812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 =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301988" y="2001830"/>
            <a:ext cx="2095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(Java, programming)</a:t>
            </a:r>
          </a:p>
          <a:p>
            <a:r>
              <a:rPr lang="en-US" altLang="zh-TW" dirty="0" smtClean="0"/>
              <a:t>(java, j2ee)</a:t>
            </a:r>
          </a:p>
          <a:p>
            <a:r>
              <a:rPr lang="en-US" altLang="zh-TW" dirty="0" smtClean="0"/>
              <a:t>(programming, j2ee)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384210" y="2001830"/>
            <a:ext cx="2895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,y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({-0.5, -40, -70},  -1)</a:t>
            </a:r>
          </a:p>
          <a:p>
            <a:r>
              <a:rPr lang="en-US" altLang="zh-TW" dirty="0" smtClean="0"/>
              <a:t>(x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,y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 = ({0.1, 3, 40},          0)</a:t>
            </a:r>
          </a:p>
          <a:p>
            <a:r>
              <a:rPr lang="en-US" altLang="zh-TW" dirty="0" smtClean="0"/>
              <a:t>(x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,y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) = ({0.6, 43, 110},     1)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539552" y="3789040"/>
                <a:ext cx="6679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L(T) = ─ (log g( y</a:t>
                </a:r>
                <a:r>
                  <a:rPr lang="en-US" altLang="zh-TW" baseline="-25000" dirty="0" smtClean="0"/>
                  <a:t>1 </a:t>
                </a:r>
                <a:r>
                  <a:rPr lang="en-US" altLang="zh-TW" dirty="0" smtClean="0"/>
                  <a:t>z</a:t>
                </a:r>
                <a:r>
                  <a:rPr lang="en-US" altLang="zh-TW" baseline="-25000" dirty="0" smtClean="0"/>
                  <a:t>1 </a:t>
                </a:r>
                <a:r>
                  <a:rPr lang="en-US" altLang="zh-TW" dirty="0" smtClean="0"/>
                  <a:t>) </a:t>
                </a:r>
                <a:r>
                  <a:rPr lang="en-US" altLang="zh-TW" dirty="0" smtClean="0"/>
                  <a:t>+ </a:t>
                </a:r>
                <a:r>
                  <a:rPr lang="en-US" altLang="zh-TW" dirty="0" smtClean="0"/>
                  <a:t>log g( y</a:t>
                </a:r>
                <a:r>
                  <a:rPr lang="en-US" altLang="zh-TW" baseline="-25000" dirty="0" smtClean="0"/>
                  <a:t>3 </a:t>
                </a:r>
                <a:r>
                  <a:rPr lang="en-US" altLang="zh-TW" dirty="0" smtClean="0"/>
                  <a:t>z</a:t>
                </a:r>
                <a:r>
                  <a:rPr lang="en-US" altLang="zh-TW" baseline="-25000" dirty="0" smtClean="0"/>
                  <a:t>3 </a:t>
                </a:r>
                <a:r>
                  <a:rPr lang="en-US" altLang="zh-TW" dirty="0" smtClean="0"/>
                  <a:t>)) + (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altLang="zh-TW" b="0" i="1" dirty="0" smtClean="0">
                        <a:latin typeface="Cambria Math"/>
                        <a:cs typeface="Times New Roman" pitchFamily="18" charset="0"/>
                      </a:rPr>
                      <m:t>∗(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zh-TW" b="0" i="1" baseline="-25000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altLang="zh-TW" b="0" i="1" baseline="3000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TW" b="0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zh-TW" b="0" i="1" baseline="-25000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altLang="zh-TW" b="0" i="1" baseline="3000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TW" b="0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  <m:r>
                          <a:rPr lang="en-US" altLang="zh-TW" b="0" i="1" baseline="-25000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d>
                    <m:r>
                      <a:rPr lang="en-US" altLang="zh-TW" b="0" i="1" baseline="30000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TW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667984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22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 flipH="1">
            <a:off x="2196621" y="4159797"/>
            <a:ext cx="11293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80135" y="4581128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Z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= 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* (-0.5) + w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* (-40) + w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* (-70)</a:t>
            </a:r>
            <a:endParaRPr lang="zh-TW" altLang="en-US" dirty="0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3337284" y="4138632"/>
            <a:ext cx="628795" cy="185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4195001" y="4562687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Z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= 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* (0.6) + w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* (43) + w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* (110)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28077" y="3212976"/>
            <a:ext cx="15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maximum L(T)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35696" y="415979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046549" y="418460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grpSp>
        <p:nvGrpSpPr>
          <p:cNvPr id="2056" name="群組 2055"/>
          <p:cNvGrpSpPr/>
          <p:nvPr/>
        </p:nvGrpSpPr>
        <p:grpSpPr>
          <a:xfrm>
            <a:off x="481353" y="5533595"/>
            <a:ext cx="7989522" cy="1081202"/>
            <a:chOff x="265421" y="5467290"/>
            <a:chExt cx="7989522" cy="1314728"/>
          </a:xfrm>
        </p:grpSpPr>
        <p:grpSp>
          <p:nvGrpSpPr>
            <p:cNvPr id="2052" name="群組 2051"/>
            <p:cNvGrpSpPr/>
            <p:nvPr/>
          </p:nvGrpSpPr>
          <p:grpSpPr>
            <a:xfrm>
              <a:off x="1149320" y="5836622"/>
              <a:ext cx="6778451" cy="576064"/>
              <a:chOff x="971600" y="5373216"/>
              <a:chExt cx="6778451" cy="576064"/>
            </a:xfrm>
          </p:grpSpPr>
          <p:cxnSp>
            <p:nvCxnSpPr>
              <p:cNvPr id="2048" name="直線接點 2047"/>
              <p:cNvCxnSpPr/>
              <p:nvPr/>
            </p:nvCxnSpPr>
            <p:spPr>
              <a:xfrm>
                <a:off x="971600" y="5661248"/>
                <a:ext cx="67687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1" name="直線接點 2050"/>
              <p:cNvCxnSpPr/>
              <p:nvPr/>
            </p:nvCxnSpPr>
            <p:spPr>
              <a:xfrm>
                <a:off x="971600" y="5373216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>
                <a:off x="7750051" y="5373216"/>
                <a:ext cx="0" cy="5760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3" name="文字方塊 2052"/>
            <p:cNvSpPr txBox="1"/>
            <p:nvPr/>
          </p:nvSpPr>
          <p:spPr>
            <a:xfrm>
              <a:off x="265421" y="5939988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g</a:t>
              </a:r>
              <a:r>
                <a:rPr lang="en-US" altLang="zh-TW" dirty="0" smtClean="0"/>
                <a:t>(z)</a:t>
              </a:r>
              <a:endParaRPr lang="zh-TW" altLang="en-US" dirty="0"/>
            </a:p>
          </p:txBody>
        </p:sp>
        <p:sp>
          <p:nvSpPr>
            <p:cNvPr id="2054" name="文字方塊 2053"/>
            <p:cNvSpPr txBox="1"/>
            <p:nvPr/>
          </p:nvSpPr>
          <p:spPr>
            <a:xfrm>
              <a:off x="998477" y="64126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791932" y="64126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2055" name="文字方塊 2054"/>
            <p:cNvSpPr txBox="1"/>
            <p:nvPr/>
          </p:nvSpPr>
          <p:spPr>
            <a:xfrm>
              <a:off x="735584" y="549385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z = -</a:t>
              </a:r>
              <a:r>
                <a:rPr lang="en-US" altLang="zh-TW" dirty="0" err="1" smtClean="0"/>
                <a:t>oo</a:t>
              </a:r>
              <a:endParaRPr lang="zh-TW" altLang="en-US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514035" y="546729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z = </a:t>
              </a:r>
              <a:r>
                <a:rPr lang="en-US" altLang="zh-TW" dirty="0" err="1" smtClean="0"/>
                <a:t>oo</a:t>
              </a:r>
              <a:endParaRPr lang="zh-TW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57" name="矩形 2056"/>
              <p:cNvSpPr/>
              <p:nvPr/>
            </p:nvSpPr>
            <p:spPr>
              <a:xfrm>
                <a:off x="6900798" y="3073706"/>
                <a:ext cx="165833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160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𝑤</m:t>
                    </m:r>
                    <m:r>
                      <a:rPr lang="en-US" altLang="zh-TW" sz="1600" i="1" baseline="-25000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altLang="zh-TW" sz="16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sz="16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𝑤</m:t>
                    </m:r>
                    <m:r>
                      <a:rPr lang="en-US" altLang="zh-TW" sz="1600" b="0" i="1" baseline="-25000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altLang="zh-TW" sz="16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6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𝑤</m:t>
                    </m:r>
                    <m:r>
                      <a:rPr lang="en-US" altLang="zh-TW" sz="1600" b="0" i="1" baseline="-25000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zh-TW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= 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𝑤</m:t>
                      </m:r>
                      <m:r>
                        <a:rPr lang="en-US" altLang="zh-TW" sz="1600" i="1" baseline="-25000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altLang="zh-TW" sz="16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=0.3</m:t>
                      </m:r>
                    </m:oMath>
                  </m:oMathPara>
                </a14:m>
                <a:endParaRPr lang="en-US" altLang="zh-TW" sz="1600" b="0" dirty="0" smtClean="0">
                  <a:solidFill>
                    <a:srgbClr val="FF0000"/>
                  </a:solidFill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𝑤</m:t>
                      </m:r>
                      <m:r>
                        <a:rPr lang="en-US" altLang="zh-TW" sz="1600" b="0" i="1" baseline="-25000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altLang="zh-TW" sz="1600" b="0" i="0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=0.3</m:t>
                      </m:r>
                    </m:oMath>
                  </m:oMathPara>
                </a14:m>
                <a:endParaRPr lang="en-US" altLang="zh-TW" sz="1600" b="0" dirty="0" smtClean="0">
                  <a:solidFill>
                    <a:srgbClr val="FF0000"/>
                  </a:solidFill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600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𝑤</m:t>
                    </m:r>
                    <m:r>
                      <a:rPr lang="en-US" altLang="zh-TW" sz="1600" b="0" i="1" baseline="-25000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zh-TW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en-US" altLang="zh-TW" sz="1600" dirty="0" smtClean="0">
                    <a:solidFill>
                      <a:srgbClr val="FF0000"/>
                    </a:solidFill>
                  </a:rPr>
                  <a:t> 0.4</a:t>
                </a:r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57" name="矩形 20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798" y="3073706"/>
                <a:ext cx="1658338" cy="1107996"/>
              </a:xfrm>
              <a:prstGeom prst="rect">
                <a:avLst/>
              </a:prstGeom>
              <a:blipFill rotWithShape="1">
                <a:blip r:embed="rId4"/>
                <a:stretch>
                  <a:fillRect t="-1648" r="-1471" b="-32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文字方塊 2057"/>
          <p:cNvSpPr txBox="1"/>
          <p:nvPr/>
        </p:nvSpPr>
        <p:spPr>
          <a:xfrm>
            <a:off x="1988300" y="495046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-40.15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711055" y="49021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57.08</a:t>
            </a:r>
            <a:endParaRPr lang="zh-TW" altLang="en-US" dirty="0"/>
          </a:p>
        </p:txBody>
      </p:sp>
      <p:pic>
        <p:nvPicPr>
          <p:cNvPr id="20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03" y="3835947"/>
            <a:ext cx="225317" cy="3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63" y="3859277"/>
            <a:ext cx="226688" cy="3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0" name="文字方塊 2059"/>
          <p:cNvSpPr txBox="1"/>
          <p:nvPr/>
        </p:nvSpPr>
        <p:spPr>
          <a:xfrm>
            <a:off x="3360572" y="523588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g(57.08) = 0.6</a:t>
            </a:r>
          </a:p>
          <a:p>
            <a:r>
              <a:rPr lang="en-US" altLang="zh-TW" dirty="0"/>
              <a:t>g</a:t>
            </a:r>
            <a:r>
              <a:rPr lang="en-US" altLang="zh-TW" dirty="0" smtClean="0"/>
              <a:t>(-40.15) = 0.2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1988300" y="49504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40.15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5711055" y="49021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57.08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3360572" y="5235884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g(57.08) = 0.6</a:t>
            </a:r>
          </a:p>
          <a:p>
            <a:r>
              <a:rPr lang="en-US" altLang="zh-TW" dirty="0" smtClean="0"/>
              <a:t>g(40.15) = 0.4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31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8" grpId="0"/>
      <p:bldP spid="3" grpId="0"/>
      <p:bldP spid="7" grpId="0"/>
      <p:bldP spid="7" grpId="1"/>
      <p:bldP spid="7" grpId="2"/>
      <p:bldP spid="25" grpId="0"/>
      <p:bldP spid="25" grpId="1"/>
      <p:bldP spid="25" grpId="2"/>
      <p:bldP spid="2057" grpId="0"/>
      <p:bldP spid="2058" grpId="0"/>
      <p:bldP spid="2058" grpId="1"/>
      <p:bldP spid="46" grpId="0"/>
      <p:bldP spid="46" grpId="1"/>
      <p:bldP spid="2060" grpId="0"/>
      <p:bldP spid="2060" grpId="1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pPr lvl="1"/>
            <a:r>
              <a:rPr lang="en-US" altLang="zh-TW" dirty="0" smtClean="0"/>
              <a:t>Global tag ranking</a:t>
            </a:r>
          </a:p>
          <a:p>
            <a:pPr lvl="2"/>
            <a:r>
              <a:rPr lang="en-US" altLang="zh-TW" dirty="0" smtClean="0"/>
              <a:t>Information-theoretic tag ranking</a:t>
            </a:r>
          </a:p>
          <a:p>
            <a:pPr lvl="2"/>
            <a:r>
              <a:rPr lang="en-US" altLang="zh-TW" dirty="0" smtClean="0"/>
              <a:t>Learning-to-rank based tag ranking</a:t>
            </a:r>
          </a:p>
          <a:p>
            <a:pPr lvl="1"/>
            <a:r>
              <a:rPr lang="en-US" altLang="zh-TW" dirty="0" smtClean="0"/>
              <a:t>Constructing tag hierarchy</a:t>
            </a:r>
          </a:p>
          <a:p>
            <a:pPr lvl="2"/>
            <a:r>
              <a:rPr lang="en-US" altLang="zh-TW" dirty="0" smtClean="0"/>
              <a:t>Tree initialization</a:t>
            </a:r>
          </a:p>
          <a:p>
            <a:pPr lvl="2"/>
            <a:r>
              <a:rPr lang="en-US" altLang="zh-TW" dirty="0" smtClean="0"/>
              <a:t>Iterative tag insertion</a:t>
            </a:r>
          </a:p>
          <a:p>
            <a:pPr lvl="2"/>
            <a:r>
              <a:rPr lang="en-US" altLang="zh-TW" dirty="0" smtClean="0"/>
              <a:t>Optimal position selection</a:t>
            </a:r>
          </a:p>
          <a:p>
            <a:r>
              <a:rPr lang="en-US" altLang="zh-TW" dirty="0" smtClean="0"/>
              <a:t>Applications to tag recommendation</a:t>
            </a:r>
          </a:p>
          <a:p>
            <a:r>
              <a:rPr lang="en-US" altLang="zh-TW" dirty="0" smtClean="0"/>
              <a:t>Experiment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1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Learning-to-rank based tag ranking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48" y="1968761"/>
            <a:ext cx="2617127" cy="63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左大括弧 7"/>
          <p:cNvSpPr/>
          <p:nvPr/>
        </p:nvSpPr>
        <p:spPr>
          <a:xfrm>
            <a:off x="3065791" y="2946191"/>
            <a:ext cx="432048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大括弧 8"/>
          <p:cNvSpPr/>
          <p:nvPr/>
        </p:nvSpPr>
        <p:spPr>
          <a:xfrm>
            <a:off x="4004495" y="2934316"/>
            <a:ext cx="551225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515045" y="278247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w1</a:t>
            </a:r>
            <a:endParaRPr lang="en-US" altLang="zh-TW" dirty="0"/>
          </a:p>
        </p:txBody>
      </p:sp>
      <p:sp>
        <p:nvSpPr>
          <p:cNvPr id="11" name="矩形 10"/>
          <p:cNvSpPr/>
          <p:nvPr/>
        </p:nvSpPr>
        <p:spPr>
          <a:xfrm>
            <a:off x="3515045" y="336171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w2</a:t>
            </a:r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3521824" y="397378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w3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304318" y="3315551"/>
                <a:ext cx="22637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dirty="0" smtClean="0">
                          <a:cs typeface="Times New Roman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), 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), 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sz="2400" dirty="0">
                          <a:cs typeface="Times New Roman" pitchFamily="18" charset="0"/>
                        </a:rPr>
                        <m:t>)&gt;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18" y="3315551"/>
                <a:ext cx="2263761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70" b="-13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642435" y="3296649"/>
            <a:ext cx="1395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err="1"/>
              <a:t>Lr</a:t>
            </a:r>
            <a:r>
              <a:rPr lang="en-US" altLang="zh-TW" sz="2800" dirty="0"/>
              <a:t>(tag)= 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826173" y="336171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97729" y="4509120"/>
            <a:ext cx="511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= w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 * H(tag) + w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* D(tag) + w</a:t>
            </a:r>
            <a:r>
              <a:rPr lang="en-US" altLang="zh-TW" sz="2400" baseline="-25000" dirty="0" smtClean="0"/>
              <a:t>3</a:t>
            </a:r>
            <a:r>
              <a:rPr lang="en-US" altLang="zh-TW" sz="2400" dirty="0" smtClean="0"/>
              <a:t> * C(tag)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0292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 smtClean="0"/>
              <a:t>Global tag ranking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64" y="1556792"/>
            <a:ext cx="6322257" cy="5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61" y="2133187"/>
            <a:ext cx="6920061" cy="466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 smtClean="0"/>
              <a:t>Constructing tag hierarchy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</a:p>
          <a:p>
            <a:pPr lvl="1"/>
            <a:r>
              <a:rPr lang="en-US" altLang="zh-TW" dirty="0" smtClean="0"/>
              <a:t>select </a:t>
            </a:r>
            <a:r>
              <a:rPr lang="en-US" altLang="zh-TW" dirty="0"/>
              <a:t>appropriate tags to be included in the </a:t>
            </a:r>
            <a:r>
              <a:rPr lang="en-US" altLang="zh-TW" dirty="0" smtClean="0"/>
              <a:t>tree</a:t>
            </a:r>
            <a:endParaRPr lang="en-US" altLang="zh-TW" dirty="0"/>
          </a:p>
          <a:p>
            <a:pPr lvl="1"/>
            <a:r>
              <a:rPr lang="en-US" altLang="zh-TW" dirty="0" smtClean="0"/>
              <a:t>choose </a:t>
            </a:r>
            <a:r>
              <a:rPr lang="en-US" altLang="zh-TW" dirty="0"/>
              <a:t>the optimal position for those </a:t>
            </a:r>
            <a:r>
              <a:rPr lang="en-US" altLang="zh-TW" dirty="0" smtClean="0"/>
              <a:t>tags</a:t>
            </a:r>
          </a:p>
          <a:p>
            <a:r>
              <a:rPr lang="en-US" altLang="zh-TW" dirty="0" smtClean="0"/>
              <a:t>Steps</a:t>
            </a:r>
          </a:p>
          <a:p>
            <a:pPr lvl="1"/>
            <a:r>
              <a:rPr lang="en-US" altLang="zh-TW" dirty="0" smtClean="0"/>
              <a:t>Tree initialization</a:t>
            </a:r>
          </a:p>
          <a:p>
            <a:pPr lvl="1"/>
            <a:r>
              <a:rPr lang="en-US" altLang="zh-TW" dirty="0" smtClean="0"/>
              <a:t>Iterative tag insertion</a:t>
            </a:r>
          </a:p>
          <a:p>
            <a:pPr lvl="1"/>
            <a:r>
              <a:rPr lang="en-US" altLang="zh-TW" dirty="0" smtClean="0"/>
              <a:t>Optimal position selection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8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1254" y="1556792"/>
            <a:ext cx="1450504" cy="60466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R : tree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4741" y="3434223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1522893" y="2294405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Root</a:t>
            </a:r>
            <a:endParaRPr lang="zh-TW" altLang="en-US" sz="1400" dirty="0"/>
          </a:p>
        </p:txBody>
      </p:sp>
      <p:sp>
        <p:nvSpPr>
          <p:cNvPr id="13" name="橢圓 12"/>
          <p:cNvSpPr/>
          <p:nvPr/>
        </p:nvSpPr>
        <p:spPr>
          <a:xfrm>
            <a:off x="1562143" y="3456817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>
            <a:off x="2819037" y="3415175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180225" y="4688648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6" name="橢圓 15"/>
          <p:cNvSpPr/>
          <p:nvPr/>
        </p:nvSpPr>
        <p:spPr>
          <a:xfrm>
            <a:off x="1562143" y="4651621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cxnSp>
        <p:nvCxnSpPr>
          <p:cNvPr id="18" name="直線接點 17"/>
          <p:cNvCxnSpPr>
            <a:stCxn id="12" idx="3"/>
            <a:endCxn id="10" idx="0"/>
          </p:cNvCxnSpPr>
          <p:nvPr/>
        </p:nvCxnSpPr>
        <p:spPr>
          <a:xfrm flipH="1">
            <a:off x="550785" y="2935797"/>
            <a:ext cx="1088107" cy="498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12" idx="4"/>
            <a:endCxn id="13" idx="0"/>
          </p:cNvCxnSpPr>
          <p:nvPr/>
        </p:nvCxnSpPr>
        <p:spPr>
          <a:xfrm>
            <a:off x="1918937" y="3045843"/>
            <a:ext cx="39250" cy="410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12" idx="5"/>
            <a:endCxn id="14" idx="0"/>
          </p:cNvCxnSpPr>
          <p:nvPr/>
        </p:nvCxnSpPr>
        <p:spPr>
          <a:xfrm>
            <a:off x="2198982" y="2935797"/>
            <a:ext cx="1016099" cy="479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10" idx="4"/>
            <a:endCxn id="15" idx="0"/>
          </p:cNvCxnSpPr>
          <p:nvPr/>
        </p:nvCxnSpPr>
        <p:spPr>
          <a:xfrm>
            <a:off x="550785" y="4185661"/>
            <a:ext cx="25484" cy="502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3" idx="4"/>
            <a:endCxn id="16" idx="0"/>
          </p:cNvCxnSpPr>
          <p:nvPr/>
        </p:nvCxnSpPr>
        <p:spPr>
          <a:xfrm>
            <a:off x="1958187" y="4208255"/>
            <a:ext cx="0" cy="443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4211960" y="2359733"/>
            <a:ext cx="205916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programming</a:t>
            </a:r>
            <a:endParaRPr lang="zh-TW" altLang="en-US" dirty="0"/>
          </a:p>
        </p:txBody>
      </p:sp>
      <p:sp>
        <p:nvSpPr>
          <p:cNvPr id="43" name="橢圓 42"/>
          <p:cNvSpPr/>
          <p:nvPr/>
        </p:nvSpPr>
        <p:spPr>
          <a:xfrm>
            <a:off x="4211960" y="4339852"/>
            <a:ext cx="205916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java</a:t>
            </a:r>
            <a:endParaRPr lang="zh-TW" altLang="en-US" dirty="0"/>
          </a:p>
        </p:txBody>
      </p:sp>
      <p:cxnSp>
        <p:nvCxnSpPr>
          <p:cNvPr id="45" name="直線接點 44"/>
          <p:cNvCxnSpPr>
            <a:stCxn id="42" idx="4"/>
            <a:endCxn id="43" idx="0"/>
          </p:cNvCxnSpPr>
          <p:nvPr/>
        </p:nvCxnSpPr>
        <p:spPr>
          <a:xfrm>
            <a:off x="5241541" y="3511861"/>
            <a:ext cx="0" cy="827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4908757" y="188086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node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908757" y="560775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node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575973" y="3741190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edge</a:t>
            </a:r>
            <a:endParaRPr lang="zh-TW" altLang="en-US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91" y="3405532"/>
            <a:ext cx="2379835" cy="42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矩形 49"/>
          <p:cNvSpPr/>
          <p:nvPr/>
        </p:nvSpPr>
        <p:spPr>
          <a:xfrm>
            <a:off x="6615868" y="3975001"/>
            <a:ext cx="2113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(Java, programming)</a:t>
            </a:r>
          </a:p>
          <a:p>
            <a:r>
              <a:rPr lang="en-US" altLang="zh-TW" dirty="0" smtClean="0"/>
              <a:t>{-</a:t>
            </a:r>
            <a:r>
              <a:rPr lang="en-US" altLang="zh-TW" dirty="0"/>
              <a:t>0.5, -40, -70</a:t>
            </a:r>
            <a:r>
              <a:rPr lang="en-US" altLang="zh-TW" dirty="0" smtClean="0"/>
              <a:t>}</a:t>
            </a:r>
            <a:endParaRPr lang="en-US" altLang="zh-TW" dirty="0"/>
          </a:p>
        </p:txBody>
      </p:sp>
      <p:cxnSp>
        <p:nvCxnSpPr>
          <p:cNvPr id="52" name="直線單箭頭接點 51"/>
          <p:cNvCxnSpPr>
            <a:stCxn id="48" idx="3"/>
          </p:cNvCxnSpPr>
          <p:nvPr/>
        </p:nvCxnSpPr>
        <p:spPr>
          <a:xfrm>
            <a:off x="5220380" y="3925856"/>
            <a:ext cx="10507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 dirty="0"/>
          </a:p>
        </p:txBody>
      </p:sp>
      <p:grpSp>
        <p:nvGrpSpPr>
          <p:cNvPr id="28" name="群組 27"/>
          <p:cNvGrpSpPr/>
          <p:nvPr/>
        </p:nvGrpSpPr>
        <p:grpSpPr>
          <a:xfrm>
            <a:off x="234333" y="3007213"/>
            <a:ext cx="3789168" cy="3145681"/>
            <a:chOff x="2642509" y="2681186"/>
            <a:chExt cx="3789168" cy="3145681"/>
          </a:xfrm>
        </p:grpSpPr>
        <p:sp>
          <p:nvSpPr>
            <p:cNvPr id="10" name="橢圓 9"/>
            <p:cNvSpPr/>
            <p:nvPr/>
          </p:nvSpPr>
          <p:spPr>
            <a:xfrm>
              <a:off x="2975293" y="3821004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343445" y="268118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/>
                <a:t>Root</a:t>
              </a:r>
              <a:endParaRPr lang="zh-TW" altLang="en-US" sz="1400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4382695" y="3843598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5639589" y="380195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3000777" y="5075429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4382695" y="5038402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cxnSp>
          <p:nvCxnSpPr>
            <p:cNvPr id="16" name="直線接點 15"/>
            <p:cNvCxnSpPr>
              <a:stCxn id="11" idx="3"/>
              <a:endCxn id="10" idx="0"/>
            </p:cNvCxnSpPr>
            <p:nvPr/>
          </p:nvCxnSpPr>
          <p:spPr>
            <a:xfrm flipH="1">
              <a:off x="3371337" y="3322578"/>
              <a:ext cx="1088107" cy="49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4"/>
              <a:endCxn id="12" idx="0"/>
            </p:cNvCxnSpPr>
            <p:nvPr/>
          </p:nvCxnSpPr>
          <p:spPr>
            <a:xfrm>
              <a:off x="4739489" y="3432624"/>
              <a:ext cx="39250" cy="410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11" idx="5"/>
              <a:endCxn id="13" idx="0"/>
            </p:cNvCxnSpPr>
            <p:nvPr/>
          </p:nvCxnSpPr>
          <p:spPr>
            <a:xfrm>
              <a:off x="5019534" y="3322578"/>
              <a:ext cx="1016099" cy="479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10" idx="4"/>
              <a:endCxn id="14" idx="0"/>
            </p:cNvCxnSpPr>
            <p:nvPr/>
          </p:nvCxnSpPr>
          <p:spPr>
            <a:xfrm>
              <a:off x="3371337" y="4572442"/>
              <a:ext cx="25484" cy="502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2" idx="4"/>
              <a:endCxn id="15" idx="0"/>
            </p:cNvCxnSpPr>
            <p:nvPr/>
          </p:nvCxnSpPr>
          <p:spPr>
            <a:xfrm>
              <a:off x="4778739" y="4595036"/>
              <a:ext cx="0" cy="443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371337" y="313791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42509" y="463926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0.1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083907" y="46221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113172" y="344969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0.4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527583" y="31856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0.2</a:t>
              </a:r>
              <a:endParaRPr lang="zh-TW" altLang="en-US" dirty="0"/>
            </a:p>
          </p:txBody>
        </p:sp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0" y="2126020"/>
            <a:ext cx="3515860" cy="72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24569" y="1331476"/>
            <a:ext cx="3596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d(</a:t>
            </a:r>
            <a:r>
              <a:rPr lang="en-US" altLang="zh-TW" dirty="0" err="1" smtClean="0"/>
              <a:t>t</a:t>
            </a:r>
            <a:r>
              <a:rPr lang="en-US" altLang="zh-TW" baseline="-25000" dirty="0" err="1" smtClean="0"/>
              <a:t>i</a:t>
            </a:r>
            <a:r>
              <a:rPr lang="en-US" altLang="zh-TW" dirty="0" err="1" smtClean="0"/>
              <a:t>,t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) : distance between two nodes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4569" y="1700808"/>
            <a:ext cx="772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P(</a:t>
            </a:r>
            <a:r>
              <a:rPr lang="en-US" altLang="zh-TW" dirty="0" err="1" smtClean="0"/>
              <a:t>t</a:t>
            </a:r>
            <a:r>
              <a:rPr lang="en-US" altLang="zh-TW" baseline="-25000" dirty="0" err="1" smtClean="0"/>
              <a:t>i</a:t>
            </a:r>
            <a:r>
              <a:rPr lang="en-US" altLang="zh-TW" dirty="0"/>
              <a:t>, </a:t>
            </a:r>
            <a:r>
              <a:rPr lang="en-US" altLang="zh-TW" dirty="0" err="1"/>
              <a:t>t</a:t>
            </a:r>
            <a:r>
              <a:rPr lang="en-US" altLang="zh-TW" baseline="-25000" dirty="0" err="1"/>
              <a:t>j</a:t>
            </a:r>
            <a:r>
              <a:rPr lang="en-US" altLang="zh-TW" dirty="0" smtClean="0"/>
              <a:t>) </a:t>
            </a:r>
            <a:r>
              <a:rPr lang="en-US" altLang="zh-TW" dirty="0"/>
              <a:t>that connects them, through their </a:t>
            </a:r>
            <a:r>
              <a:rPr lang="en-US" altLang="zh-TW" dirty="0" smtClean="0"/>
              <a:t>lowest common ancestor LCA(</a:t>
            </a:r>
            <a:r>
              <a:rPr lang="en-US" altLang="zh-TW" dirty="0" err="1" smtClean="0"/>
              <a:t>t</a:t>
            </a:r>
            <a:r>
              <a:rPr lang="en-US" altLang="zh-TW" baseline="-25000" dirty="0" err="1" smtClean="0"/>
              <a:t>i</a:t>
            </a:r>
            <a:r>
              <a:rPr lang="en-US" altLang="zh-TW" dirty="0"/>
              <a:t>, </a:t>
            </a:r>
            <a:r>
              <a:rPr lang="en-US" altLang="zh-TW" dirty="0" err="1" smtClean="0"/>
              <a:t>t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427984" y="3007213"/>
            <a:ext cx="8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d(t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,t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5345086" y="3057858"/>
            <a:ext cx="576064" cy="307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954604" y="3014748"/>
            <a:ext cx="179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LCA(</a:t>
            </a:r>
            <a:r>
              <a:rPr lang="en-US" altLang="zh-TW" dirty="0"/>
              <a:t>t</a:t>
            </a:r>
            <a:r>
              <a:rPr lang="en-US" altLang="zh-TW" baseline="-25000" dirty="0"/>
              <a:t>1</a:t>
            </a:r>
            <a:r>
              <a:rPr lang="en-US" altLang="zh-TW" dirty="0"/>
              <a:t>,t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 = ROOT</a:t>
            </a:r>
          </a:p>
        </p:txBody>
      </p:sp>
      <p:sp>
        <p:nvSpPr>
          <p:cNvPr id="29" name="矩形 28"/>
          <p:cNvSpPr/>
          <p:nvPr/>
        </p:nvSpPr>
        <p:spPr>
          <a:xfrm>
            <a:off x="5943069" y="336539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P(t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  </a:t>
            </a:r>
            <a:endParaRPr lang="zh-TW" altLang="en-US" dirty="0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6804248" y="355006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300125" y="3365394"/>
            <a:ext cx="1126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ROOT -&gt; 1</a:t>
            </a:r>
          </a:p>
          <a:p>
            <a:r>
              <a:rPr lang="en-US" altLang="zh-TW" dirty="0" smtClean="0"/>
              <a:t>ROOT -&gt; 2</a:t>
            </a:r>
            <a:endParaRPr lang="en-US" altLang="zh-TW" dirty="0"/>
          </a:p>
        </p:txBody>
      </p:sp>
      <p:sp>
        <p:nvSpPr>
          <p:cNvPr id="34" name="矩形 33"/>
          <p:cNvSpPr/>
          <p:nvPr/>
        </p:nvSpPr>
        <p:spPr>
          <a:xfrm>
            <a:off x="5986915" y="3984959"/>
            <a:ext cx="2350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d(t</a:t>
            </a:r>
            <a:r>
              <a:rPr lang="en-US" altLang="zh-TW" baseline="-25000" dirty="0"/>
              <a:t>1</a:t>
            </a:r>
            <a:r>
              <a:rPr lang="en-US" altLang="zh-TW" dirty="0"/>
              <a:t>,t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 = 0.3 + 0.4 = 0.7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416449" y="4728862"/>
            <a:ext cx="8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d(t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6" name="向右箭號 35"/>
          <p:cNvSpPr/>
          <p:nvPr/>
        </p:nvSpPr>
        <p:spPr>
          <a:xfrm>
            <a:off x="5333551" y="4779507"/>
            <a:ext cx="576064" cy="307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5943069" y="4736397"/>
            <a:ext cx="179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LCA(t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 = ROOT</a:t>
            </a:r>
          </a:p>
        </p:txBody>
      </p:sp>
      <p:sp>
        <p:nvSpPr>
          <p:cNvPr id="38" name="矩形 37"/>
          <p:cNvSpPr/>
          <p:nvPr/>
        </p:nvSpPr>
        <p:spPr>
          <a:xfrm>
            <a:off x="5931534" y="508704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P(t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 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  </a:t>
            </a:r>
            <a:endParaRPr lang="zh-TW" altLang="en-US" dirty="0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6792713" y="5271709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288590" y="5087043"/>
            <a:ext cx="1763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ROOT -&gt; 3</a:t>
            </a:r>
          </a:p>
          <a:p>
            <a:r>
              <a:rPr lang="en-US" altLang="zh-TW" dirty="0" smtClean="0"/>
              <a:t>ROOT -&gt; 2, 2 -&gt; 5</a:t>
            </a:r>
            <a:endParaRPr lang="en-US" altLang="zh-TW" dirty="0"/>
          </a:p>
        </p:txBody>
      </p:sp>
      <p:sp>
        <p:nvSpPr>
          <p:cNvPr id="41" name="矩形 40"/>
          <p:cNvSpPr/>
          <p:nvPr/>
        </p:nvSpPr>
        <p:spPr>
          <a:xfrm>
            <a:off x="5909615" y="5777175"/>
            <a:ext cx="2863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d(t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 = 0.3 + 0.4 + 0.2 = 0.9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62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1" grpId="0"/>
      <p:bldP spid="29" grpId="0"/>
      <p:bldP spid="33" grpId="0"/>
      <p:bldP spid="34" grpId="0"/>
      <p:bldP spid="35" grpId="0"/>
      <p:bldP spid="36" grpId="0" animBg="1"/>
      <p:bldP spid="37" grpId="0"/>
      <p:bldP spid="38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Predefinition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49211" y="2202876"/>
            <a:ext cx="3789168" cy="3145681"/>
            <a:chOff x="2642509" y="2681186"/>
            <a:chExt cx="3789168" cy="3145681"/>
          </a:xfrm>
        </p:grpSpPr>
        <p:sp>
          <p:nvSpPr>
            <p:cNvPr id="6" name="橢圓 5"/>
            <p:cNvSpPr/>
            <p:nvPr/>
          </p:nvSpPr>
          <p:spPr>
            <a:xfrm>
              <a:off x="2975293" y="3821004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4343445" y="268118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/>
                <a:t>Root</a:t>
              </a:r>
              <a:endParaRPr lang="zh-TW" altLang="en-US" sz="1400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4382695" y="3843598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5639589" y="380195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3000777" y="5075429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382695" y="5038402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cxnSp>
          <p:nvCxnSpPr>
            <p:cNvPr id="12" name="直線接點 11"/>
            <p:cNvCxnSpPr>
              <a:stCxn id="7" idx="3"/>
              <a:endCxn id="6" idx="0"/>
            </p:cNvCxnSpPr>
            <p:nvPr/>
          </p:nvCxnSpPr>
          <p:spPr>
            <a:xfrm flipH="1">
              <a:off x="3371337" y="3322578"/>
              <a:ext cx="1088107" cy="49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7" idx="4"/>
              <a:endCxn id="8" idx="0"/>
            </p:cNvCxnSpPr>
            <p:nvPr/>
          </p:nvCxnSpPr>
          <p:spPr>
            <a:xfrm>
              <a:off x="4739489" y="3432624"/>
              <a:ext cx="39250" cy="410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7" idx="5"/>
              <a:endCxn id="9" idx="0"/>
            </p:cNvCxnSpPr>
            <p:nvPr/>
          </p:nvCxnSpPr>
          <p:spPr>
            <a:xfrm>
              <a:off x="5019534" y="3322578"/>
              <a:ext cx="1016099" cy="479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6" idx="4"/>
              <a:endCxn id="10" idx="0"/>
            </p:cNvCxnSpPr>
            <p:nvPr/>
          </p:nvCxnSpPr>
          <p:spPr>
            <a:xfrm>
              <a:off x="3371337" y="4572442"/>
              <a:ext cx="25484" cy="502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8" idx="4"/>
              <a:endCxn id="11" idx="0"/>
            </p:cNvCxnSpPr>
            <p:nvPr/>
          </p:nvCxnSpPr>
          <p:spPr>
            <a:xfrm>
              <a:off x="4778739" y="4595036"/>
              <a:ext cx="0" cy="443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3371337" y="313791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642509" y="463926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0.1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083907" y="46221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113172" y="344969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0.4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527583" y="31856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0.2</a:t>
              </a:r>
              <a:endParaRPr lang="zh-TW" altLang="en-US" dirty="0"/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2" y="1340768"/>
            <a:ext cx="38290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3534285" y="4345625"/>
            <a:ext cx="55419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Cost(R) = </a:t>
            </a:r>
            <a:r>
              <a:rPr lang="en-US" altLang="zh-TW" dirty="0"/>
              <a:t>d(t</a:t>
            </a:r>
            <a:r>
              <a:rPr lang="en-US" altLang="zh-TW" baseline="-25000" dirty="0"/>
              <a:t>1</a:t>
            </a:r>
            <a:r>
              <a:rPr lang="en-US" altLang="zh-TW" dirty="0"/>
              <a:t>,t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 + d(t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 + d(t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) + d(t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r>
              <a:rPr lang="en-US" altLang="zh-TW" dirty="0" smtClean="0"/>
              <a:t>                 +d(t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 + d(t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) + d(t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 + d(t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+d(t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 + d(t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= (0.3+0.4) + (0.3+0.2) + 0.1 + (0.3+0.4+0.3)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+(0.4+0.2) + (0.3+0.1+0.4) + 0.3 + (0.3+0.1+0.2)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+(0.4+0.3+0.2) + (0.3+0.1+0.4+0.3)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= 6.6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85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Tree Initialization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23528" y="1916832"/>
            <a:ext cx="1440160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Programming</a:t>
            </a:r>
          </a:p>
          <a:p>
            <a:pPr algn="ctr"/>
            <a:r>
              <a:rPr lang="en-US" altLang="zh-TW" dirty="0" smtClean="0"/>
              <a:t>News</a:t>
            </a:r>
          </a:p>
          <a:p>
            <a:pPr algn="ctr"/>
            <a:r>
              <a:rPr lang="en-US" altLang="zh-TW" dirty="0" smtClean="0"/>
              <a:t>Education</a:t>
            </a:r>
          </a:p>
          <a:p>
            <a:pPr algn="ctr"/>
            <a:r>
              <a:rPr lang="en-US" altLang="zh-TW" dirty="0" smtClean="0"/>
              <a:t>Economy</a:t>
            </a:r>
          </a:p>
          <a:p>
            <a:pPr algn="ctr"/>
            <a:r>
              <a:rPr lang="en-US" altLang="zh-TW" dirty="0" smtClean="0"/>
              <a:t>Sports</a:t>
            </a:r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  <a:endParaRPr lang="en-US" altLang="zh-TW" dirty="0"/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  <a:endParaRPr lang="en-US" altLang="zh-TW" dirty="0"/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44116" y="1556792"/>
            <a:ext cx="119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Ranked list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2123728" y="3717032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059832" y="3784394"/>
            <a:ext cx="232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 1 to be root node?</a:t>
            </a:r>
            <a:endParaRPr lang="zh-TW" altLang="en-US" dirty="0"/>
          </a:p>
        </p:txBody>
      </p:sp>
      <p:sp>
        <p:nvSpPr>
          <p:cNvPr id="11" name="向右箭號 10"/>
          <p:cNvSpPr/>
          <p:nvPr/>
        </p:nvSpPr>
        <p:spPr>
          <a:xfrm>
            <a:off x="5508104" y="3717032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912260" y="2444763"/>
            <a:ext cx="145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programming</a:t>
            </a:r>
            <a:endParaRPr lang="zh-TW" altLang="en-US" dirty="0"/>
          </a:p>
        </p:txBody>
      </p:sp>
      <p:cxnSp>
        <p:nvCxnSpPr>
          <p:cNvPr id="13" name="直線接點 12"/>
          <p:cNvCxnSpPr/>
          <p:nvPr/>
        </p:nvCxnSpPr>
        <p:spPr>
          <a:xfrm flipH="1">
            <a:off x="6840252" y="2780414"/>
            <a:ext cx="21602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7638355" y="2746733"/>
            <a:ext cx="1" cy="1173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8287500" y="2814095"/>
            <a:ext cx="36004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450947" y="3553628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news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077561" y="3991983"/>
            <a:ext cx="112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education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8287500" y="3593524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sports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597878" y="4176649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517168" y="4595643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548789" y="3995478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  <p:sp>
        <p:nvSpPr>
          <p:cNvPr id="26" name="乘號 25"/>
          <p:cNvSpPr/>
          <p:nvPr/>
        </p:nvSpPr>
        <p:spPr>
          <a:xfrm>
            <a:off x="5251734" y="3444316"/>
            <a:ext cx="1199213" cy="109533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75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0" grpId="0"/>
      <p:bldP spid="18" grpId="0"/>
      <p:bldP spid="20" grpId="0"/>
      <p:bldP spid="22" grpId="0"/>
      <p:bldP spid="21" grpId="0"/>
      <p:bldP spid="24" grpId="0"/>
      <p:bldP spid="25" grpId="0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Tree Initialization</a:t>
            </a:r>
            <a:endParaRPr lang="zh-TW" altLang="en-US" dirty="0"/>
          </a:p>
        </p:txBody>
      </p:sp>
      <p:sp>
        <p:nvSpPr>
          <p:cNvPr id="6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3528" y="1916832"/>
            <a:ext cx="1440160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Programming</a:t>
            </a:r>
          </a:p>
          <a:p>
            <a:pPr algn="ctr"/>
            <a:r>
              <a:rPr lang="en-US" altLang="zh-TW" dirty="0" smtClean="0"/>
              <a:t>News</a:t>
            </a:r>
          </a:p>
          <a:p>
            <a:pPr algn="ctr"/>
            <a:r>
              <a:rPr lang="en-US" altLang="zh-TW" dirty="0" smtClean="0"/>
              <a:t>Education</a:t>
            </a:r>
          </a:p>
          <a:p>
            <a:pPr algn="ctr"/>
            <a:r>
              <a:rPr lang="en-US" altLang="zh-TW" dirty="0" smtClean="0"/>
              <a:t>Economy</a:t>
            </a:r>
          </a:p>
          <a:p>
            <a:pPr algn="ctr"/>
            <a:r>
              <a:rPr lang="en-US" altLang="zh-TW" dirty="0" smtClean="0"/>
              <a:t>Sports</a:t>
            </a:r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  <a:endParaRPr lang="en-US" altLang="zh-TW" dirty="0"/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  <a:endParaRPr lang="en-US" altLang="zh-TW" dirty="0"/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44116" y="1556792"/>
            <a:ext cx="119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Ranked list</a:t>
            </a:r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2123728" y="3717032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278094" y="4050418"/>
            <a:ext cx="145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programming</a:t>
            </a:r>
            <a:endParaRPr lang="zh-TW" altLang="en-US" dirty="0"/>
          </a:p>
        </p:txBody>
      </p:sp>
      <p:cxnSp>
        <p:nvCxnSpPr>
          <p:cNvPr id="13" name="直線接點 12"/>
          <p:cNvCxnSpPr>
            <a:endCxn id="12" idx="0"/>
          </p:cNvCxnSpPr>
          <p:nvPr/>
        </p:nvCxnSpPr>
        <p:spPr>
          <a:xfrm flipH="1">
            <a:off x="4004190" y="2858819"/>
            <a:ext cx="951020" cy="119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23" idx="4"/>
            <a:endCxn id="16" idx="0"/>
          </p:cNvCxnSpPr>
          <p:nvPr/>
        </p:nvCxnSpPr>
        <p:spPr>
          <a:xfrm flipH="1">
            <a:off x="5366748" y="3104964"/>
            <a:ext cx="458232" cy="93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23" idx="4"/>
            <a:endCxn id="18" idx="0"/>
          </p:cNvCxnSpPr>
          <p:nvPr/>
        </p:nvCxnSpPr>
        <p:spPr>
          <a:xfrm>
            <a:off x="5824980" y="3104964"/>
            <a:ext cx="831968" cy="93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029957" y="4036972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news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302630" y="4076199"/>
            <a:ext cx="112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education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274471" y="4036972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sports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883003" y="4496922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585732" y="4496923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812244" y="4445531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  <p:sp>
        <p:nvSpPr>
          <p:cNvPr id="23" name="橢圓 22"/>
          <p:cNvSpPr/>
          <p:nvPr/>
        </p:nvSpPr>
        <p:spPr>
          <a:xfrm>
            <a:off x="4816868" y="2168860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ROOT</a:t>
            </a:r>
            <a:endParaRPr lang="zh-TW" altLang="en-US" dirty="0"/>
          </a:p>
        </p:txBody>
      </p:sp>
      <p:cxnSp>
        <p:nvCxnSpPr>
          <p:cNvPr id="29" name="直線接點 28"/>
          <p:cNvCxnSpPr>
            <a:stCxn id="23" idx="5"/>
            <a:endCxn id="17" idx="0"/>
          </p:cNvCxnSpPr>
          <p:nvPr/>
        </p:nvCxnSpPr>
        <p:spPr>
          <a:xfrm>
            <a:off x="6537823" y="2967875"/>
            <a:ext cx="1325602" cy="1108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5245561" y="4510756"/>
            <a:ext cx="242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370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  <p:bldP spid="17" grpId="0"/>
      <p:bldP spid="18" grpId="0"/>
      <p:bldP spid="19" grpId="0"/>
      <p:bldP spid="20" grpId="0"/>
      <p:bldP spid="21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 Initialization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031421" y="4854107"/>
            <a:ext cx="5495925" cy="786516"/>
            <a:chOff x="1812571" y="1772816"/>
            <a:chExt cx="5495925" cy="78651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71" y="1772816"/>
              <a:ext cx="5495925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235" y="2338849"/>
              <a:ext cx="1656183" cy="220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44" y="1355565"/>
            <a:ext cx="6410977" cy="176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051720" y="3388350"/>
            <a:ext cx="540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Child(ROOT) = {reference, tools, web, design, blog, free}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7520" y="3810743"/>
            <a:ext cx="8318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ROOT ---- reference = Max{W(</a:t>
            </a:r>
            <a:r>
              <a:rPr lang="en-US" altLang="zh-TW" dirty="0" err="1" smtClean="0"/>
              <a:t>reference,tools</a:t>
            </a:r>
            <a:r>
              <a:rPr lang="en-US" altLang="zh-TW" dirty="0" smtClean="0"/>
              <a:t>), W(</a:t>
            </a:r>
            <a:r>
              <a:rPr lang="en-US" altLang="zh-TW" dirty="0" err="1" smtClean="0"/>
              <a:t>reference,web</a:t>
            </a:r>
            <a:r>
              <a:rPr lang="en-US" altLang="zh-TW" dirty="0" smtClean="0"/>
              <a:t>),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      W(</a:t>
            </a:r>
            <a:r>
              <a:rPr lang="en-US" altLang="zh-TW" dirty="0" err="1" smtClean="0"/>
              <a:t>reference,design</a:t>
            </a:r>
            <a:r>
              <a:rPr lang="en-US" altLang="zh-TW" dirty="0" smtClean="0"/>
              <a:t>), W(</a:t>
            </a:r>
            <a:r>
              <a:rPr lang="en-US" altLang="zh-TW" dirty="0" err="1" smtClean="0"/>
              <a:t>reference,blog</a:t>
            </a:r>
            <a:r>
              <a:rPr lang="en-US" altLang="zh-TW" dirty="0" smtClean="0"/>
              <a:t>),W(</a:t>
            </a:r>
            <a:r>
              <a:rPr lang="en-US" altLang="zh-TW" dirty="0" err="1" smtClean="0"/>
              <a:t>reference,free</a:t>
            </a:r>
            <a:r>
              <a:rPr lang="en-US" altLang="zh-TW" dirty="0" smtClean="0"/>
              <a:t>)}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86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Optimal position selection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4045391" y="1494264"/>
            <a:ext cx="3789168" cy="3145681"/>
            <a:chOff x="2642509" y="2681186"/>
            <a:chExt cx="3789168" cy="3145681"/>
          </a:xfrm>
        </p:grpSpPr>
        <p:sp>
          <p:nvSpPr>
            <p:cNvPr id="6" name="橢圓 5"/>
            <p:cNvSpPr/>
            <p:nvPr/>
          </p:nvSpPr>
          <p:spPr>
            <a:xfrm>
              <a:off x="2975293" y="3821004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4343445" y="268118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/>
                <a:t>Root</a:t>
              </a:r>
              <a:endParaRPr lang="zh-TW" altLang="en-US" sz="1400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4382695" y="3843598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5639589" y="380195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3000777" y="5075429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382695" y="5038402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cxnSp>
          <p:nvCxnSpPr>
            <p:cNvPr id="12" name="直線接點 11"/>
            <p:cNvCxnSpPr>
              <a:stCxn id="7" idx="3"/>
              <a:endCxn id="6" idx="0"/>
            </p:cNvCxnSpPr>
            <p:nvPr/>
          </p:nvCxnSpPr>
          <p:spPr>
            <a:xfrm flipH="1">
              <a:off x="3371337" y="3322578"/>
              <a:ext cx="1088107" cy="49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7" idx="4"/>
              <a:endCxn id="8" idx="0"/>
            </p:cNvCxnSpPr>
            <p:nvPr/>
          </p:nvCxnSpPr>
          <p:spPr>
            <a:xfrm>
              <a:off x="4739489" y="3432624"/>
              <a:ext cx="39250" cy="410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7" idx="5"/>
              <a:endCxn id="9" idx="0"/>
            </p:cNvCxnSpPr>
            <p:nvPr/>
          </p:nvCxnSpPr>
          <p:spPr>
            <a:xfrm>
              <a:off x="5019534" y="3322578"/>
              <a:ext cx="1016099" cy="479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6" idx="4"/>
              <a:endCxn id="10" idx="0"/>
            </p:cNvCxnSpPr>
            <p:nvPr/>
          </p:nvCxnSpPr>
          <p:spPr>
            <a:xfrm>
              <a:off x="3371337" y="4572442"/>
              <a:ext cx="25484" cy="502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8" idx="4"/>
              <a:endCxn id="11" idx="0"/>
            </p:cNvCxnSpPr>
            <p:nvPr/>
          </p:nvCxnSpPr>
          <p:spPr>
            <a:xfrm>
              <a:off x="4778739" y="4595036"/>
              <a:ext cx="0" cy="443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3371337" y="313791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642509" y="463926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0.1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083907" y="46221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113172" y="344969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0.4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527583" y="31856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0.2</a:t>
              </a:r>
              <a:endParaRPr lang="zh-TW" altLang="en-US" dirty="0"/>
            </a:p>
          </p:txBody>
        </p:sp>
      </p:grpSp>
      <p:cxnSp>
        <p:nvCxnSpPr>
          <p:cNvPr id="23" name="直線接點 22"/>
          <p:cNvCxnSpPr/>
          <p:nvPr/>
        </p:nvCxnSpPr>
        <p:spPr>
          <a:xfrm>
            <a:off x="6586917" y="1786237"/>
            <a:ext cx="1694909" cy="598632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4790444" y="4639945"/>
            <a:ext cx="0" cy="870439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197389" y="4613551"/>
            <a:ext cx="0" cy="870439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7570431" y="3369334"/>
            <a:ext cx="0" cy="870439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6" idx="5"/>
          </p:cNvCxnSpPr>
          <p:nvPr/>
        </p:nvCxnSpPr>
        <p:spPr>
          <a:xfrm>
            <a:off x="5054264" y="3275474"/>
            <a:ext cx="432525" cy="1483472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6574118" y="3217038"/>
            <a:ext cx="432525" cy="1483472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1919417" y="2605742"/>
            <a:ext cx="59949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2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3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4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5</a:t>
            </a:r>
            <a:endParaRPr lang="en-US" altLang="zh-TW" baseline="-25000" dirty="0"/>
          </a:p>
          <a:p>
            <a:pPr algn="ctr"/>
            <a:endParaRPr lang="en-US" altLang="zh-TW" baseline="-250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1619672" y="2245702"/>
            <a:ext cx="119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Ranked list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2029847" y="422443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t6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729492" y="5795972"/>
            <a:ext cx="104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High cost</a:t>
            </a:r>
            <a:endParaRPr lang="zh-TW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4045391" y="56574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dirty="0" smtClean="0"/>
              <a:t>the tree </a:t>
            </a:r>
            <a:r>
              <a:rPr lang="en-US" altLang="zh-TW" dirty="0"/>
              <a:t>has depth L(R), </a:t>
            </a:r>
            <a:r>
              <a:rPr lang="en-US" altLang="zh-TW" dirty="0" smtClean="0"/>
              <a:t>then </a:t>
            </a:r>
            <a:r>
              <a:rPr lang="en-US" altLang="zh-TW" dirty="0" err="1" smtClean="0"/>
              <a:t>t</a:t>
            </a:r>
            <a:r>
              <a:rPr lang="en-US" altLang="zh-TW" baseline="-25000" dirty="0" err="1" smtClean="0"/>
              <a:t>new</a:t>
            </a:r>
            <a:r>
              <a:rPr lang="en-US" altLang="zh-TW" dirty="0" smtClean="0"/>
              <a:t> </a:t>
            </a:r>
            <a:r>
              <a:rPr lang="en-US" altLang="zh-TW" dirty="0"/>
              <a:t>can only be inserted at level </a:t>
            </a:r>
            <a:r>
              <a:rPr lang="en-US" altLang="zh-TW" dirty="0" smtClean="0"/>
              <a:t>L(R) or </a:t>
            </a:r>
            <a:r>
              <a:rPr lang="en-US" altLang="zh-TW" dirty="0"/>
              <a:t>L(R)+1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551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2" grpId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1028" name="Picture 4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64" y="3202478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大括弧 7"/>
          <p:cNvSpPr/>
          <p:nvPr/>
        </p:nvSpPr>
        <p:spPr>
          <a:xfrm>
            <a:off x="5028211" y="2253185"/>
            <a:ext cx="1296144" cy="37562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>
            <a:off x="3491880" y="1749129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Blog</a:t>
            </a:r>
            <a:endParaRPr lang="zh-TW" altLang="en-US" dirty="0"/>
          </a:p>
        </p:txBody>
      </p:sp>
      <p:pic>
        <p:nvPicPr>
          <p:cNvPr id="1031" name="Picture 7" descr="http://www.deviantart.com/download/124758662/YouTube_Logo_PSD_by_iampx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558" y="3814858"/>
            <a:ext cx="1872208" cy="10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revolvingdoorproject.files.wordpress.com/2010/08/flick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57" y="5574671"/>
            <a:ext cx="1933658" cy="5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267744" y="2253185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tag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267744" y="4131290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tag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252536" y="5675743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1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Optimal position selection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10269" y="1784151"/>
            <a:ext cx="3789168" cy="3145681"/>
            <a:chOff x="2642509" y="2681186"/>
            <a:chExt cx="3789168" cy="3145681"/>
          </a:xfrm>
        </p:grpSpPr>
        <p:sp>
          <p:nvSpPr>
            <p:cNvPr id="6" name="橢圓 5"/>
            <p:cNvSpPr/>
            <p:nvPr/>
          </p:nvSpPr>
          <p:spPr>
            <a:xfrm>
              <a:off x="2975293" y="3821004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4343445" y="268118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/>
                <a:t>Root</a:t>
              </a:r>
              <a:endParaRPr lang="zh-TW" altLang="en-US" sz="1400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4382695" y="3843598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5639589" y="380195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3000777" y="5075429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382695" y="5038402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cxnSp>
          <p:nvCxnSpPr>
            <p:cNvPr id="12" name="直線接點 11"/>
            <p:cNvCxnSpPr>
              <a:stCxn id="7" idx="3"/>
              <a:endCxn id="6" idx="0"/>
            </p:cNvCxnSpPr>
            <p:nvPr/>
          </p:nvCxnSpPr>
          <p:spPr>
            <a:xfrm flipH="1">
              <a:off x="3371337" y="3322578"/>
              <a:ext cx="1088107" cy="49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7" idx="4"/>
              <a:endCxn id="8" idx="0"/>
            </p:cNvCxnSpPr>
            <p:nvPr/>
          </p:nvCxnSpPr>
          <p:spPr>
            <a:xfrm>
              <a:off x="4739489" y="3432624"/>
              <a:ext cx="39250" cy="410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7" idx="5"/>
              <a:endCxn id="9" idx="0"/>
            </p:cNvCxnSpPr>
            <p:nvPr/>
          </p:nvCxnSpPr>
          <p:spPr>
            <a:xfrm>
              <a:off x="5019534" y="3322578"/>
              <a:ext cx="1016099" cy="479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6" idx="4"/>
              <a:endCxn id="10" idx="0"/>
            </p:cNvCxnSpPr>
            <p:nvPr/>
          </p:nvCxnSpPr>
          <p:spPr>
            <a:xfrm>
              <a:off x="3371337" y="4572442"/>
              <a:ext cx="25484" cy="502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8" idx="4"/>
              <a:endCxn id="11" idx="0"/>
            </p:cNvCxnSpPr>
            <p:nvPr/>
          </p:nvCxnSpPr>
          <p:spPr>
            <a:xfrm>
              <a:off x="4778739" y="4595036"/>
              <a:ext cx="0" cy="443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3371337" y="313791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642509" y="463926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0.1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083907" y="46221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113172" y="344969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0.4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527583" y="31856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0.2</a:t>
              </a:r>
              <a:endParaRPr lang="zh-TW" altLang="en-US" dirty="0"/>
            </a:p>
          </p:txBody>
        </p:sp>
      </p:grpSp>
      <p:cxnSp>
        <p:nvCxnSpPr>
          <p:cNvPr id="22" name="直線接點 21"/>
          <p:cNvCxnSpPr/>
          <p:nvPr/>
        </p:nvCxnSpPr>
        <p:spPr>
          <a:xfrm>
            <a:off x="936402" y="4939312"/>
            <a:ext cx="0" cy="870439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2343347" y="4912918"/>
            <a:ext cx="0" cy="870439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1200222" y="3574841"/>
            <a:ext cx="432525" cy="1483472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2720076" y="3516405"/>
            <a:ext cx="432525" cy="1483472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214417" y="1635498"/>
            <a:ext cx="48863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Cost(R) = d(t</a:t>
            </a:r>
            <a:r>
              <a:rPr lang="en-US" altLang="zh-TW" sz="1600" baseline="-25000" dirty="0"/>
              <a:t>1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2</a:t>
            </a:r>
            <a:r>
              <a:rPr lang="en-US" altLang="zh-TW" sz="1600" dirty="0"/>
              <a:t>) + d(t</a:t>
            </a:r>
            <a:r>
              <a:rPr lang="en-US" altLang="zh-TW" sz="1600" baseline="-25000" dirty="0"/>
              <a:t>1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3</a:t>
            </a:r>
            <a:r>
              <a:rPr lang="en-US" altLang="zh-TW" sz="1600" dirty="0"/>
              <a:t>) + d(t</a:t>
            </a:r>
            <a:r>
              <a:rPr lang="en-US" altLang="zh-TW" sz="1600" baseline="-25000" dirty="0"/>
              <a:t>1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4</a:t>
            </a:r>
            <a:r>
              <a:rPr lang="en-US" altLang="zh-TW" sz="1600" dirty="0"/>
              <a:t>) + d(t</a:t>
            </a:r>
            <a:r>
              <a:rPr lang="en-US" altLang="zh-TW" sz="1600" baseline="-25000" dirty="0"/>
              <a:t>1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5</a:t>
            </a:r>
            <a:r>
              <a:rPr lang="en-US" altLang="zh-TW" sz="1600" dirty="0"/>
              <a:t>)</a:t>
            </a:r>
            <a:endParaRPr lang="zh-TW" altLang="en-US" sz="1600" dirty="0"/>
          </a:p>
          <a:p>
            <a:r>
              <a:rPr lang="en-US" altLang="zh-TW" sz="1600" dirty="0"/>
              <a:t>                 +d(t</a:t>
            </a:r>
            <a:r>
              <a:rPr lang="en-US" altLang="zh-TW" sz="1600" baseline="-25000" dirty="0"/>
              <a:t>2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3</a:t>
            </a:r>
            <a:r>
              <a:rPr lang="en-US" altLang="zh-TW" sz="1600" dirty="0"/>
              <a:t>) + d(t</a:t>
            </a:r>
            <a:r>
              <a:rPr lang="en-US" altLang="zh-TW" sz="1600" baseline="-25000" dirty="0"/>
              <a:t>2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4</a:t>
            </a:r>
            <a:r>
              <a:rPr lang="en-US" altLang="zh-TW" sz="1600" dirty="0"/>
              <a:t>) + d(t</a:t>
            </a:r>
            <a:r>
              <a:rPr lang="en-US" altLang="zh-TW" sz="1600" baseline="-25000" dirty="0"/>
              <a:t>2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5</a:t>
            </a:r>
            <a:r>
              <a:rPr lang="en-US" altLang="zh-TW" sz="1600" dirty="0"/>
              <a:t>) + d(t</a:t>
            </a:r>
            <a:r>
              <a:rPr lang="en-US" altLang="zh-TW" sz="1600" baseline="-25000" dirty="0"/>
              <a:t>3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4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                 +d(t</a:t>
            </a:r>
            <a:r>
              <a:rPr lang="en-US" altLang="zh-TW" sz="1600" baseline="-25000" dirty="0"/>
              <a:t>3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5</a:t>
            </a:r>
            <a:r>
              <a:rPr lang="en-US" altLang="zh-TW" sz="1600" dirty="0"/>
              <a:t>) + d(t</a:t>
            </a:r>
            <a:r>
              <a:rPr lang="en-US" altLang="zh-TW" sz="1600" baseline="-25000" dirty="0"/>
              <a:t>4</a:t>
            </a:r>
            <a:r>
              <a:rPr lang="en-US" altLang="zh-TW" sz="1600" dirty="0"/>
              <a:t>,t</a:t>
            </a:r>
            <a:r>
              <a:rPr lang="en-US" altLang="zh-TW" sz="1600" baseline="-25000" dirty="0"/>
              <a:t>5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              = (0.3+0.4) + (0.3+0.2) + 0.1 + (0.3+0.4+0.3)</a:t>
            </a:r>
          </a:p>
          <a:p>
            <a:r>
              <a:rPr lang="en-US" altLang="zh-TW" sz="1600" dirty="0"/>
              <a:t>                 +(0.4+0.2) + (0.3+0.1+0.4) + 0.3 + (0.3+0.1+0.2) </a:t>
            </a:r>
          </a:p>
          <a:p>
            <a:r>
              <a:rPr lang="en-US" altLang="zh-TW" sz="1600" dirty="0"/>
              <a:t>                 +(0.4+0.3+0.2) + (0.3+0.1+0.4+0.3)</a:t>
            </a:r>
          </a:p>
          <a:p>
            <a:r>
              <a:rPr lang="en-US" altLang="zh-TW" sz="1600" dirty="0"/>
              <a:t>              = 6.6</a:t>
            </a:r>
            <a:endParaRPr lang="zh-TW" altLang="en-US" sz="1600" dirty="0"/>
          </a:p>
        </p:txBody>
      </p:sp>
      <p:sp>
        <p:nvSpPr>
          <p:cNvPr id="27" name="橢圓 26"/>
          <p:cNvSpPr/>
          <p:nvPr/>
        </p:nvSpPr>
        <p:spPr>
          <a:xfrm>
            <a:off x="543588" y="5783357"/>
            <a:ext cx="792088" cy="75143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24713" y="3747176"/>
            <a:ext cx="4572000" cy="52322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r>
              <a:rPr lang="en-US" altLang="zh-TW" sz="1400" dirty="0" smtClean="0">
                <a:solidFill>
                  <a:schemeClr val="accent6"/>
                </a:solidFill>
              </a:rPr>
              <a:t>Cost(R’) = 6.6 + d(t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1</a:t>
            </a:r>
            <a:r>
              <a:rPr lang="en-US" altLang="zh-TW" sz="1400" dirty="0" smtClean="0">
                <a:solidFill>
                  <a:schemeClr val="accent6"/>
                </a:solidFill>
              </a:rPr>
              <a:t>,t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6</a:t>
            </a:r>
            <a:r>
              <a:rPr lang="en-US" altLang="zh-TW" sz="1400" dirty="0" smtClean="0">
                <a:solidFill>
                  <a:schemeClr val="accent6"/>
                </a:solidFill>
              </a:rPr>
              <a:t>) + d(t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2</a:t>
            </a:r>
            <a:r>
              <a:rPr lang="en-US" altLang="zh-TW" sz="1400" dirty="0" smtClean="0">
                <a:solidFill>
                  <a:schemeClr val="accent6"/>
                </a:solidFill>
              </a:rPr>
              <a:t>,t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6</a:t>
            </a:r>
            <a:r>
              <a:rPr lang="en-US" altLang="zh-TW" sz="1400" dirty="0" smtClean="0">
                <a:solidFill>
                  <a:schemeClr val="accent6"/>
                </a:solidFill>
              </a:rPr>
              <a:t>) + d(t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3</a:t>
            </a:r>
            <a:r>
              <a:rPr lang="en-US" altLang="zh-TW" sz="1400" dirty="0" smtClean="0">
                <a:solidFill>
                  <a:schemeClr val="accent6"/>
                </a:solidFill>
              </a:rPr>
              <a:t>,t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6</a:t>
            </a:r>
            <a:r>
              <a:rPr lang="en-US" altLang="zh-TW" sz="1400" dirty="0" smtClean="0">
                <a:solidFill>
                  <a:schemeClr val="accent6"/>
                </a:solidFill>
              </a:rPr>
              <a:t>)  + d(t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4</a:t>
            </a:r>
            <a:r>
              <a:rPr lang="en-US" altLang="zh-TW" sz="1400" dirty="0" smtClean="0">
                <a:solidFill>
                  <a:schemeClr val="accent6"/>
                </a:solidFill>
              </a:rPr>
              <a:t>,t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6</a:t>
            </a:r>
            <a:r>
              <a:rPr lang="en-US" altLang="zh-TW" sz="1400" dirty="0" smtClean="0">
                <a:solidFill>
                  <a:schemeClr val="accent6"/>
                </a:solidFill>
              </a:rPr>
              <a:t>) + d(t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5</a:t>
            </a:r>
            <a:r>
              <a:rPr lang="en-US" altLang="zh-TW" sz="1400" dirty="0" smtClean="0">
                <a:solidFill>
                  <a:schemeClr val="accent6"/>
                </a:solidFill>
              </a:rPr>
              <a:t>,t</a:t>
            </a:r>
            <a:r>
              <a:rPr lang="en-US" altLang="zh-TW" sz="1400" baseline="-25000" dirty="0" smtClean="0">
                <a:solidFill>
                  <a:schemeClr val="accent6"/>
                </a:solidFill>
              </a:rPr>
              <a:t>6</a:t>
            </a:r>
            <a:r>
              <a:rPr lang="en-US" altLang="zh-TW" sz="1400" dirty="0" smtClean="0">
                <a:solidFill>
                  <a:schemeClr val="accent6"/>
                </a:solidFill>
              </a:rPr>
              <a:t>)</a:t>
            </a:r>
          </a:p>
          <a:p>
            <a:r>
              <a:rPr lang="en-US" altLang="zh-TW" sz="1400" dirty="0">
                <a:solidFill>
                  <a:schemeClr val="accent6"/>
                </a:solidFill>
              </a:rPr>
              <a:t> </a:t>
            </a:r>
            <a:r>
              <a:rPr lang="en-US" altLang="zh-TW" sz="1400" dirty="0" smtClean="0">
                <a:solidFill>
                  <a:schemeClr val="accent6"/>
                </a:solidFill>
              </a:rPr>
              <a:t>              =  6.6+0.3+(0.4+0.6)+(0.2+0.6)+0.2+(0.7+0.6) =  10.2</a:t>
            </a:r>
            <a:endParaRPr lang="zh-TW" altLang="en-US" sz="1400" dirty="0">
              <a:solidFill>
                <a:schemeClr val="accent6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10269" y="524053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0.2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360625" y="431657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0.2</a:t>
            </a:r>
            <a:endParaRPr lang="zh-TW" altLang="en-US" dirty="0"/>
          </a:p>
        </p:txBody>
      </p:sp>
      <p:sp>
        <p:nvSpPr>
          <p:cNvPr id="31" name="橢圓 30"/>
          <p:cNvSpPr/>
          <p:nvPr/>
        </p:nvSpPr>
        <p:spPr>
          <a:xfrm>
            <a:off x="1284888" y="5049482"/>
            <a:ext cx="792088" cy="75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2012915" y="5783357"/>
            <a:ext cx="792088" cy="75143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298983" y="51747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0.2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936338" y="39937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0.2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4224713" y="4250099"/>
            <a:ext cx="4572000" cy="738664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Cost(R’) = 6.6 + d(t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1</a:t>
            </a:r>
            <a:r>
              <a:rPr lang="en-US" altLang="zh-TW" sz="1400" dirty="0">
                <a:solidFill>
                  <a:schemeClr val="bg1"/>
                </a:solidFill>
              </a:rPr>
              <a:t>,t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6</a:t>
            </a:r>
            <a:r>
              <a:rPr lang="en-US" altLang="zh-TW" sz="1400" dirty="0">
                <a:solidFill>
                  <a:schemeClr val="bg1"/>
                </a:solidFill>
              </a:rPr>
              <a:t>) + d(t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2</a:t>
            </a:r>
            <a:r>
              <a:rPr lang="en-US" altLang="zh-TW" sz="1400" dirty="0">
                <a:solidFill>
                  <a:schemeClr val="bg1"/>
                </a:solidFill>
              </a:rPr>
              <a:t>,t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6</a:t>
            </a:r>
            <a:r>
              <a:rPr lang="en-US" altLang="zh-TW" sz="1400" dirty="0">
                <a:solidFill>
                  <a:schemeClr val="bg1"/>
                </a:solidFill>
              </a:rPr>
              <a:t>) + d(t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3</a:t>
            </a:r>
            <a:r>
              <a:rPr lang="en-US" altLang="zh-TW" sz="1400" dirty="0">
                <a:solidFill>
                  <a:schemeClr val="bg1"/>
                </a:solidFill>
              </a:rPr>
              <a:t>,t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6</a:t>
            </a:r>
            <a:r>
              <a:rPr lang="en-US" altLang="zh-TW" sz="1400" dirty="0">
                <a:solidFill>
                  <a:schemeClr val="bg1"/>
                </a:solidFill>
              </a:rPr>
              <a:t>)  + d(t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4</a:t>
            </a:r>
            <a:r>
              <a:rPr lang="en-US" altLang="zh-TW" sz="1400" dirty="0">
                <a:solidFill>
                  <a:schemeClr val="bg1"/>
                </a:solidFill>
              </a:rPr>
              <a:t>,t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6</a:t>
            </a:r>
            <a:r>
              <a:rPr lang="en-US" altLang="zh-TW" sz="1400" dirty="0">
                <a:solidFill>
                  <a:schemeClr val="bg1"/>
                </a:solidFill>
              </a:rPr>
              <a:t>) + d(t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5</a:t>
            </a:r>
            <a:r>
              <a:rPr lang="en-US" altLang="zh-TW" sz="1400" dirty="0">
                <a:solidFill>
                  <a:schemeClr val="bg1"/>
                </a:solidFill>
              </a:rPr>
              <a:t>,t</a:t>
            </a:r>
            <a:r>
              <a:rPr lang="en-US" altLang="zh-TW" sz="1400" baseline="-25000" dirty="0">
                <a:solidFill>
                  <a:schemeClr val="bg1"/>
                </a:solidFill>
              </a:rPr>
              <a:t>6</a:t>
            </a:r>
            <a:r>
              <a:rPr lang="en-US" altLang="zh-TW" sz="1400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zh-TW" sz="1400" dirty="0">
                <a:solidFill>
                  <a:schemeClr val="bg1"/>
                </a:solidFill>
              </a:rPr>
              <a:t>               =  6.6+0.2+(0.4+0.5)+(0.2+0.5)+(0.1+0.2)+(0.7+0.6)</a:t>
            </a:r>
          </a:p>
          <a:p>
            <a:r>
              <a:rPr lang="en-US" altLang="zh-TW" sz="1400" dirty="0">
                <a:solidFill>
                  <a:schemeClr val="bg1"/>
                </a:solidFill>
              </a:rPr>
              <a:t>                   +(0.7+0.5) = 11.2</a:t>
            </a:r>
          </a:p>
        </p:txBody>
      </p:sp>
      <p:sp>
        <p:nvSpPr>
          <p:cNvPr id="37" name="矩形 36"/>
          <p:cNvSpPr/>
          <p:nvPr/>
        </p:nvSpPr>
        <p:spPr>
          <a:xfrm>
            <a:off x="4224713" y="4967041"/>
            <a:ext cx="4572000" cy="52322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chemeClr val="accent5"/>
                </a:solidFill>
              </a:rPr>
              <a:t>Cost(R’) = 6.6 + d(t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1</a:t>
            </a:r>
            <a:r>
              <a:rPr lang="en-US" altLang="zh-TW" sz="1400" dirty="0">
                <a:solidFill>
                  <a:schemeClr val="accent5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6</a:t>
            </a:r>
            <a:r>
              <a:rPr lang="en-US" altLang="zh-TW" sz="1400" dirty="0">
                <a:solidFill>
                  <a:schemeClr val="accent5"/>
                </a:solidFill>
              </a:rPr>
              <a:t>) + d(t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2</a:t>
            </a:r>
            <a:r>
              <a:rPr lang="en-US" altLang="zh-TW" sz="1400" dirty="0">
                <a:solidFill>
                  <a:schemeClr val="accent5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6</a:t>
            </a:r>
            <a:r>
              <a:rPr lang="en-US" altLang="zh-TW" sz="1400" dirty="0">
                <a:solidFill>
                  <a:schemeClr val="accent5"/>
                </a:solidFill>
              </a:rPr>
              <a:t>) + d(t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3</a:t>
            </a:r>
            <a:r>
              <a:rPr lang="en-US" altLang="zh-TW" sz="1400" dirty="0">
                <a:solidFill>
                  <a:schemeClr val="accent5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6</a:t>
            </a:r>
            <a:r>
              <a:rPr lang="en-US" altLang="zh-TW" sz="1400" dirty="0">
                <a:solidFill>
                  <a:schemeClr val="accent5"/>
                </a:solidFill>
              </a:rPr>
              <a:t>)  + d(t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4</a:t>
            </a:r>
            <a:r>
              <a:rPr lang="en-US" altLang="zh-TW" sz="1400" dirty="0">
                <a:solidFill>
                  <a:schemeClr val="accent5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6</a:t>
            </a:r>
            <a:r>
              <a:rPr lang="en-US" altLang="zh-TW" sz="1400" dirty="0">
                <a:solidFill>
                  <a:schemeClr val="accent5"/>
                </a:solidFill>
              </a:rPr>
              <a:t>) + d(t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5</a:t>
            </a:r>
            <a:r>
              <a:rPr lang="en-US" altLang="zh-TW" sz="1400" dirty="0">
                <a:solidFill>
                  <a:schemeClr val="accent5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5"/>
                </a:solidFill>
              </a:rPr>
              <a:t>6</a:t>
            </a:r>
            <a:r>
              <a:rPr lang="en-US" altLang="zh-TW" sz="1400" dirty="0">
                <a:solidFill>
                  <a:schemeClr val="accent5"/>
                </a:solidFill>
              </a:rPr>
              <a:t>)</a:t>
            </a:r>
          </a:p>
          <a:p>
            <a:r>
              <a:rPr lang="en-US" altLang="zh-TW" sz="1400" dirty="0">
                <a:solidFill>
                  <a:schemeClr val="accent5"/>
                </a:solidFill>
              </a:rPr>
              <a:t>               =  </a:t>
            </a:r>
            <a:r>
              <a:rPr lang="en-US" altLang="zh-TW" sz="1400" dirty="0" smtClean="0">
                <a:solidFill>
                  <a:schemeClr val="accent5"/>
                </a:solidFill>
              </a:rPr>
              <a:t>6.6+(0.3+0.9)+0.5+(0.2+0.9)+(0.4+0.9)+0.2= 10.9</a:t>
            </a:r>
            <a:endParaRPr lang="en-US" altLang="zh-TW" sz="1400" dirty="0">
              <a:solidFill>
                <a:schemeClr val="accent5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2811305" y="4999877"/>
            <a:ext cx="792088" cy="7514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6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22734" y="5487576"/>
            <a:ext cx="4572000" cy="738664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chemeClr val="accent2"/>
                </a:solidFill>
              </a:rPr>
              <a:t>Cost(R’) = 6.6 + d(t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1</a:t>
            </a:r>
            <a:r>
              <a:rPr lang="en-US" altLang="zh-TW" sz="1400" dirty="0">
                <a:solidFill>
                  <a:schemeClr val="accent2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6</a:t>
            </a:r>
            <a:r>
              <a:rPr lang="en-US" altLang="zh-TW" sz="1400" dirty="0">
                <a:solidFill>
                  <a:schemeClr val="accent2"/>
                </a:solidFill>
              </a:rPr>
              <a:t>) + d(t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2</a:t>
            </a:r>
            <a:r>
              <a:rPr lang="en-US" altLang="zh-TW" sz="1400" dirty="0">
                <a:solidFill>
                  <a:schemeClr val="accent2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6</a:t>
            </a:r>
            <a:r>
              <a:rPr lang="en-US" altLang="zh-TW" sz="1400" dirty="0">
                <a:solidFill>
                  <a:schemeClr val="accent2"/>
                </a:solidFill>
              </a:rPr>
              <a:t>) + d(t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3</a:t>
            </a:r>
            <a:r>
              <a:rPr lang="en-US" altLang="zh-TW" sz="1400" dirty="0">
                <a:solidFill>
                  <a:schemeClr val="accent2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6</a:t>
            </a:r>
            <a:r>
              <a:rPr lang="en-US" altLang="zh-TW" sz="1400" dirty="0">
                <a:solidFill>
                  <a:schemeClr val="accent2"/>
                </a:solidFill>
              </a:rPr>
              <a:t>)  + d(t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4</a:t>
            </a:r>
            <a:r>
              <a:rPr lang="en-US" altLang="zh-TW" sz="1400" dirty="0">
                <a:solidFill>
                  <a:schemeClr val="accent2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6</a:t>
            </a:r>
            <a:r>
              <a:rPr lang="en-US" altLang="zh-TW" sz="1400" dirty="0">
                <a:solidFill>
                  <a:schemeClr val="accent2"/>
                </a:solidFill>
              </a:rPr>
              <a:t>) + d(t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5</a:t>
            </a:r>
            <a:r>
              <a:rPr lang="en-US" altLang="zh-TW" sz="1400" dirty="0">
                <a:solidFill>
                  <a:schemeClr val="accent2"/>
                </a:solidFill>
              </a:rPr>
              <a:t>,t</a:t>
            </a:r>
            <a:r>
              <a:rPr lang="en-US" altLang="zh-TW" sz="1400" baseline="-25000" dirty="0">
                <a:solidFill>
                  <a:schemeClr val="accent2"/>
                </a:solidFill>
              </a:rPr>
              <a:t>6</a:t>
            </a:r>
            <a:r>
              <a:rPr lang="en-US" altLang="zh-TW" sz="1400" dirty="0">
                <a:solidFill>
                  <a:schemeClr val="accent2"/>
                </a:solidFill>
              </a:rPr>
              <a:t>)</a:t>
            </a:r>
          </a:p>
          <a:p>
            <a:r>
              <a:rPr lang="en-US" altLang="zh-TW" sz="1400" dirty="0">
                <a:solidFill>
                  <a:schemeClr val="accent2"/>
                </a:solidFill>
              </a:rPr>
              <a:t>               =  </a:t>
            </a:r>
            <a:r>
              <a:rPr lang="en-US" altLang="zh-TW" sz="1400" dirty="0" smtClean="0">
                <a:solidFill>
                  <a:schemeClr val="accent2"/>
                </a:solidFill>
              </a:rPr>
              <a:t>6.6+(0.3+0.6)+0.2+(0.2+0.6)+(0.4+0.6)+(0.3+0.2)</a:t>
            </a:r>
          </a:p>
          <a:p>
            <a:r>
              <a:rPr lang="en-US" altLang="zh-TW" sz="1400" dirty="0">
                <a:solidFill>
                  <a:schemeClr val="accent2"/>
                </a:solidFill>
              </a:rPr>
              <a:t> </a:t>
            </a:r>
            <a:r>
              <a:rPr lang="en-US" altLang="zh-TW" sz="1400" dirty="0" smtClean="0">
                <a:solidFill>
                  <a:schemeClr val="accent2"/>
                </a:solidFill>
              </a:rPr>
              <a:t>               =  10.0</a:t>
            </a:r>
            <a:endParaRPr lang="en-US" altLang="zh-TW" sz="1400" dirty="0">
              <a:solidFill>
                <a:schemeClr val="accent2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04" y="1235448"/>
            <a:ext cx="6276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5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4" grpId="2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Optimal position selection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163482" y="2302024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163482" y="1268760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Root</a:t>
            </a:r>
            <a:endParaRPr lang="zh-TW" altLang="en-US" sz="1400" dirty="0"/>
          </a:p>
        </p:txBody>
      </p:sp>
      <p:sp>
        <p:nvSpPr>
          <p:cNvPr id="8" name="橢圓 7"/>
          <p:cNvSpPr/>
          <p:nvPr/>
        </p:nvSpPr>
        <p:spPr>
          <a:xfrm>
            <a:off x="1187624" y="3245948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1187624" y="4345062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1163482" y="5661248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cxnSp>
        <p:nvCxnSpPr>
          <p:cNvPr id="12" name="直線接點 11"/>
          <p:cNvCxnSpPr>
            <a:stCxn id="7" idx="4"/>
            <a:endCxn id="6" idx="0"/>
          </p:cNvCxnSpPr>
          <p:nvPr/>
        </p:nvCxnSpPr>
        <p:spPr>
          <a:xfrm>
            <a:off x="1559526" y="2020198"/>
            <a:ext cx="0" cy="28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6" idx="4"/>
            <a:endCxn id="8" idx="0"/>
          </p:cNvCxnSpPr>
          <p:nvPr/>
        </p:nvCxnSpPr>
        <p:spPr>
          <a:xfrm>
            <a:off x="1559526" y="3053462"/>
            <a:ext cx="24142" cy="192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endCxn id="9" idx="0"/>
          </p:cNvCxnSpPr>
          <p:nvPr/>
        </p:nvCxnSpPr>
        <p:spPr>
          <a:xfrm flipH="1">
            <a:off x="1583668" y="3900196"/>
            <a:ext cx="24142" cy="444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1583668" y="5096500"/>
            <a:ext cx="0" cy="613170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矩形 1031"/>
          <p:cNvSpPr/>
          <p:nvPr/>
        </p:nvSpPr>
        <p:spPr>
          <a:xfrm>
            <a:off x="2286000" y="1286361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Cost(R) = d(t</a:t>
            </a:r>
            <a:r>
              <a:rPr lang="en-US" altLang="zh-TW" baseline="-25000" dirty="0"/>
              <a:t>1</a:t>
            </a:r>
            <a:r>
              <a:rPr lang="en-US" altLang="zh-TW" dirty="0"/>
              <a:t>,t</a:t>
            </a:r>
            <a:r>
              <a:rPr lang="en-US" altLang="zh-TW" baseline="-25000" dirty="0"/>
              <a:t>2</a:t>
            </a:r>
            <a:r>
              <a:rPr lang="en-US" altLang="zh-TW" dirty="0"/>
              <a:t>) + d(t</a:t>
            </a:r>
            <a:r>
              <a:rPr lang="en-US" altLang="zh-TW" baseline="-25000" dirty="0"/>
              <a:t>1</a:t>
            </a:r>
            <a:r>
              <a:rPr lang="en-US" altLang="zh-TW" dirty="0"/>
              <a:t>,t</a:t>
            </a:r>
            <a:r>
              <a:rPr lang="en-US" altLang="zh-TW" baseline="-25000" dirty="0"/>
              <a:t>3</a:t>
            </a:r>
            <a:r>
              <a:rPr lang="en-US" altLang="zh-TW" dirty="0"/>
              <a:t>) + d(t</a:t>
            </a:r>
            <a:r>
              <a:rPr lang="en-US" altLang="zh-TW" baseline="-25000" dirty="0"/>
              <a:t>1</a:t>
            </a:r>
            <a:r>
              <a:rPr lang="en-US" altLang="zh-TW" dirty="0"/>
              <a:t>,t</a:t>
            </a:r>
            <a:r>
              <a:rPr lang="en-US" altLang="zh-TW" baseline="-25000" dirty="0"/>
              <a:t>4</a:t>
            </a:r>
            <a:r>
              <a:rPr lang="en-US" altLang="zh-TW" dirty="0"/>
              <a:t>) </a:t>
            </a:r>
            <a:r>
              <a:rPr lang="en-US" altLang="zh-TW" dirty="0" smtClean="0"/>
              <a:t>+</a:t>
            </a:r>
            <a:r>
              <a:rPr lang="en-US" altLang="zh-TW" dirty="0"/>
              <a:t>d(t</a:t>
            </a:r>
            <a:r>
              <a:rPr lang="en-US" altLang="zh-TW" baseline="-25000" dirty="0"/>
              <a:t>2</a:t>
            </a:r>
            <a:r>
              <a:rPr lang="en-US" altLang="zh-TW" dirty="0"/>
              <a:t>,t</a:t>
            </a:r>
            <a:r>
              <a:rPr lang="en-US" altLang="zh-TW" baseline="-25000" dirty="0"/>
              <a:t>3</a:t>
            </a:r>
            <a:r>
              <a:rPr lang="en-US" altLang="zh-TW" dirty="0"/>
              <a:t>) + d(t</a:t>
            </a:r>
            <a:r>
              <a:rPr lang="en-US" altLang="zh-TW" baseline="-25000" dirty="0"/>
              <a:t>2</a:t>
            </a:r>
            <a:r>
              <a:rPr lang="en-US" altLang="zh-TW" dirty="0"/>
              <a:t>,t</a:t>
            </a:r>
            <a:r>
              <a:rPr lang="en-US" altLang="zh-TW" baseline="-25000" dirty="0"/>
              <a:t>4</a:t>
            </a:r>
            <a:r>
              <a:rPr lang="en-US" altLang="zh-TW" dirty="0"/>
              <a:t>) + </a:t>
            </a:r>
            <a:r>
              <a:rPr lang="en-US" altLang="zh-TW" dirty="0" smtClean="0"/>
              <a:t>d(t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42" name="矩形 41"/>
          <p:cNvSpPr/>
          <p:nvPr/>
        </p:nvSpPr>
        <p:spPr>
          <a:xfrm>
            <a:off x="2286000" y="1707008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Cost(R’) </a:t>
            </a:r>
            <a:r>
              <a:rPr lang="en-US" altLang="zh-TW" dirty="0"/>
              <a:t>= d(t</a:t>
            </a:r>
            <a:r>
              <a:rPr lang="en-US" altLang="zh-TW" baseline="-25000" dirty="0"/>
              <a:t>1</a:t>
            </a:r>
            <a:r>
              <a:rPr lang="en-US" altLang="zh-TW" dirty="0"/>
              <a:t>,t</a:t>
            </a:r>
            <a:r>
              <a:rPr lang="en-US" altLang="zh-TW" baseline="-25000" dirty="0"/>
              <a:t>2</a:t>
            </a:r>
            <a:r>
              <a:rPr lang="en-US" altLang="zh-TW" dirty="0"/>
              <a:t>) + d(t</a:t>
            </a:r>
            <a:r>
              <a:rPr lang="en-US" altLang="zh-TW" baseline="-25000" dirty="0"/>
              <a:t>1</a:t>
            </a:r>
            <a:r>
              <a:rPr lang="en-US" altLang="zh-TW" dirty="0"/>
              <a:t>,t</a:t>
            </a:r>
            <a:r>
              <a:rPr lang="en-US" altLang="zh-TW" baseline="-25000" dirty="0"/>
              <a:t>3</a:t>
            </a:r>
            <a:r>
              <a:rPr lang="en-US" altLang="zh-TW" dirty="0"/>
              <a:t>) + d(t</a:t>
            </a:r>
            <a:r>
              <a:rPr lang="en-US" altLang="zh-TW" baseline="-25000" dirty="0"/>
              <a:t>1</a:t>
            </a:r>
            <a:r>
              <a:rPr lang="en-US" altLang="zh-TW" dirty="0"/>
              <a:t>,t</a:t>
            </a:r>
            <a:r>
              <a:rPr lang="en-US" altLang="zh-TW" baseline="-25000" dirty="0"/>
              <a:t>4</a:t>
            </a:r>
            <a:r>
              <a:rPr lang="en-US" altLang="zh-TW" dirty="0"/>
              <a:t>) </a:t>
            </a:r>
            <a:r>
              <a:rPr lang="en-US" altLang="zh-TW" dirty="0" smtClean="0"/>
              <a:t>+</a:t>
            </a:r>
            <a:r>
              <a:rPr lang="en-US" altLang="zh-TW" dirty="0"/>
              <a:t>d(t</a:t>
            </a:r>
            <a:r>
              <a:rPr lang="en-US" altLang="zh-TW" baseline="-25000" dirty="0"/>
              <a:t>2</a:t>
            </a:r>
            <a:r>
              <a:rPr lang="en-US" altLang="zh-TW" dirty="0"/>
              <a:t>,t</a:t>
            </a:r>
            <a:r>
              <a:rPr lang="en-US" altLang="zh-TW" baseline="-25000" dirty="0"/>
              <a:t>3</a:t>
            </a:r>
            <a:r>
              <a:rPr lang="en-US" altLang="zh-TW" dirty="0"/>
              <a:t>) + d(t</a:t>
            </a:r>
            <a:r>
              <a:rPr lang="en-US" altLang="zh-TW" baseline="-25000" dirty="0"/>
              <a:t>2</a:t>
            </a:r>
            <a:r>
              <a:rPr lang="en-US" altLang="zh-TW" dirty="0"/>
              <a:t>,t</a:t>
            </a:r>
            <a:r>
              <a:rPr lang="en-US" altLang="zh-TW" baseline="-25000" dirty="0"/>
              <a:t>4</a:t>
            </a:r>
            <a:r>
              <a:rPr lang="en-US" altLang="zh-TW" dirty="0"/>
              <a:t>) + </a:t>
            </a:r>
            <a:r>
              <a:rPr lang="en-US" altLang="zh-TW" dirty="0" smtClean="0"/>
              <a:t>d(t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,t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+</a:t>
            </a:r>
            <a:r>
              <a:rPr lang="en-US" altLang="zh-TW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d(t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</a:rPr>
              <a:t>,t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) +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d(t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,t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) +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d(t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</a:rPr>
              <a:t>,t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12" y="2658174"/>
            <a:ext cx="42195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文字方塊 1032"/>
          <p:cNvSpPr txBox="1"/>
          <p:nvPr/>
        </p:nvSpPr>
        <p:spPr>
          <a:xfrm>
            <a:off x="3235103" y="3437001"/>
            <a:ext cx="400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Consider both cost and the depth of tree</a:t>
            </a:r>
            <a:endParaRPr lang="zh-TW" altLang="en-US" dirty="0"/>
          </a:p>
        </p:txBody>
      </p:sp>
      <p:cxnSp>
        <p:nvCxnSpPr>
          <p:cNvPr id="1036" name="直線單箭頭接點 1035"/>
          <p:cNvCxnSpPr/>
          <p:nvPr/>
        </p:nvCxnSpPr>
        <p:spPr>
          <a:xfrm flipV="1">
            <a:off x="7020272" y="2677743"/>
            <a:ext cx="720080" cy="10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文字方塊 1036"/>
          <p:cNvSpPr txBox="1"/>
          <p:nvPr/>
        </p:nvSpPr>
        <p:spPr>
          <a:xfrm>
            <a:off x="7841291" y="2493077"/>
            <a:ext cx="6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level</a:t>
            </a:r>
            <a:endParaRPr lang="zh-TW" altLang="en-US" dirty="0"/>
          </a:p>
        </p:txBody>
      </p:sp>
      <p:cxnSp>
        <p:nvCxnSpPr>
          <p:cNvPr id="49" name="直線單箭頭接點 48"/>
          <p:cNvCxnSpPr>
            <a:endCxn id="50" idx="1"/>
          </p:cNvCxnSpPr>
          <p:nvPr/>
        </p:nvCxnSpPr>
        <p:spPr>
          <a:xfrm>
            <a:off x="7092280" y="3245948"/>
            <a:ext cx="769073" cy="387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>
            <a:off x="7861353" y="3448749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node counts</a:t>
            </a:r>
            <a:endParaRPr lang="zh-TW" altLang="en-US" dirty="0"/>
          </a:p>
        </p:txBody>
      </p:sp>
      <p:sp>
        <p:nvSpPr>
          <p:cNvPr id="53" name="橢圓 52"/>
          <p:cNvSpPr/>
          <p:nvPr/>
        </p:nvSpPr>
        <p:spPr>
          <a:xfrm>
            <a:off x="5132586" y="4261462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Root</a:t>
            </a:r>
            <a:endParaRPr lang="zh-TW" altLang="en-US" sz="1400" dirty="0"/>
          </a:p>
        </p:txBody>
      </p:sp>
      <p:sp>
        <p:nvSpPr>
          <p:cNvPr id="55" name="橢圓 54"/>
          <p:cNvSpPr/>
          <p:nvPr/>
        </p:nvSpPr>
        <p:spPr>
          <a:xfrm>
            <a:off x="3832266" y="5400612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cxnSp>
        <p:nvCxnSpPr>
          <p:cNvPr id="56" name="直線接點 55"/>
          <p:cNvCxnSpPr>
            <a:stCxn id="53" idx="3"/>
            <a:endCxn id="55" idx="0"/>
          </p:cNvCxnSpPr>
          <p:nvPr/>
        </p:nvCxnSpPr>
        <p:spPr>
          <a:xfrm flipH="1">
            <a:off x="4228310" y="4902854"/>
            <a:ext cx="1020275" cy="497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4736542" y="5394268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58" name="橢圓 57"/>
          <p:cNvSpPr/>
          <p:nvPr/>
        </p:nvSpPr>
        <p:spPr>
          <a:xfrm>
            <a:off x="5597355" y="5326110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59" name="橢圓 58"/>
          <p:cNvSpPr/>
          <p:nvPr/>
        </p:nvSpPr>
        <p:spPr>
          <a:xfrm>
            <a:off x="6464734" y="5326110"/>
            <a:ext cx="792088" cy="75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cxnSp>
        <p:nvCxnSpPr>
          <p:cNvPr id="1043" name="直線接點 1042"/>
          <p:cNvCxnSpPr>
            <a:stCxn id="53" idx="4"/>
            <a:endCxn id="57" idx="0"/>
          </p:cNvCxnSpPr>
          <p:nvPr/>
        </p:nvCxnSpPr>
        <p:spPr>
          <a:xfrm flipH="1">
            <a:off x="5132586" y="5012900"/>
            <a:ext cx="396044" cy="38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直線接點 1044"/>
          <p:cNvCxnSpPr>
            <a:stCxn id="53" idx="4"/>
            <a:endCxn id="58" idx="0"/>
          </p:cNvCxnSpPr>
          <p:nvPr/>
        </p:nvCxnSpPr>
        <p:spPr>
          <a:xfrm>
            <a:off x="5528630" y="5012900"/>
            <a:ext cx="464769" cy="313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直線接點 1046"/>
          <p:cNvCxnSpPr>
            <a:stCxn id="53" idx="5"/>
            <a:endCxn id="59" idx="0"/>
          </p:cNvCxnSpPr>
          <p:nvPr/>
        </p:nvCxnSpPr>
        <p:spPr>
          <a:xfrm>
            <a:off x="5808675" y="4902854"/>
            <a:ext cx="1052103" cy="42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向右箭號 1047"/>
          <p:cNvSpPr/>
          <p:nvPr/>
        </p:nvSpPr>
        <p:spPr>
          <a:xfrm>
            <a:off x="2286000" y="4720781"/>
            <a:ext cx="485800" cy="482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49" name="文字方塊 1048"/>
          <p:cNvSpPr txBox="1"/>
          <p:nvPr/>
        </p:nvSpPr>
        <p:spPr>
          <a:xfrm>
            <a:off x="2843808" y="477751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5/log 5 = 7.14</a:t>
            </a:r>
            <a:endParaRPr lang="zh-TW" altLang="en-US" dirty="0"/>
          </a:p>
        </p:txBody>
      </p:sp>
      <p:sp>
        <p:nvSpPr>
          <p:cNvPr id="69" name="向右箭號 68"/>
          <p:cNvSpPr/>
          <p:nvPr/>
        </p:nvSpPr>
        <p:spPr>
          <a:xfrm>
            <a:off x="6849380" y="4637181"/>
            <a:ext cx="485800" cy="482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7407188" y="4693916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2/log 5 = 2.85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03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33" grpId="0"/>
      <p:bldP spid="1037" grpId="0"/>
      <p:bldP spid="50" grpId="0"/>
      <p:bldP spid="53" grpId="0" animBg="1"/>
      <p:bldP spid="55" grpId="0" animBg="1"/>
      <p:bldP spid="57" grpId="0" animBg="1"/>
      <p:bldP spid="58" grpId="0" animBg="1"/>
      <p:bldP spid="59" grpId="0" animBg="1"/>
      <p:bldP spid="1048" grpId="0" animBg="1"/>
      <p:bldP spid="1049" grpId="0"/>
      <p:bldP spid="69" grpId="0" animBg="1"/>
      <p:bldP spid="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6"/>
            <a:ext cx="5794483" cy="30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982116" y="1124744"/>
            <a:ext cx="59949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1</a:t>
            </a:r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2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3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4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5</a:t>
            </a:r>
            <a:endParaRPr lang="en-US" altLang="zh-TW" baseline="-25000" dirty="0"/>
          </a:p>
          <a:p>
            <a:pPr algn="ctr"/>
            <a:endParaRPr lang="en-US" altLang="zh-TW" baseline="-25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17342" y="416968"/>
            <a:ext cx="929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Ranked </a:t>
            </a:r>
          </a:p>
          <a:p>
            <a:pPr algn="ctr"/>
            <a:r>
              <a:rPr lang="en-US" altLang="zh-TW" dirty="0" smtClean="0"/>
              <a:t>list</a:t>
            </a:r>
            <a:endParaRPr lang="zh-TW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55900"/>
              </p:ext>
            </p:extLst>
          </p:nvPr>
        </p:nvGraphicFramePr>
        <p:xfrm>
          <a:off x="6732240" y="764084"/>
          <a:ext cx="2304258" cy="219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4043"/>
                <a:gridCol w="384043"/>
                <a:gridCol w="384043"/>
                <a:gridCol w="384043"/>
                <a:gridCol w="384043"/>
                <a:gridCol w="384043"/>
              </a:tblGrid>
              <a:tr h="336037">
                <a:tc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t2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t3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t4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t5</a:t>
                      </a:r>
                      <a:endParaRPr lang="zh-TW" altLang="en-US" b="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t2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t3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t4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t5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739696" y="394805"/>
            <a:ext cx="226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tag correlation matrix 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698238" y="3613679"/>
            <a:ext cx="1135805" cy="494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ROOT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111291" y="324434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34223" y="718446"/>
            <a:ext cx="1499820" cy="183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>
            <a:stCxn id="12" idx="3"/>
          </p:cNvCxnSpPr>
          <p:nvPr/>
        </p:nvCxnSpPr>
        <p:spPr>
          <a:xfrm flipV="1">
            <a:off x="1834043" y="810391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122075" y="60501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do</a:t>
            </a:r>
            <a:endParaRPr lang="zh-TW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4" y="555022"/>
            <a:ext cx="1812627" cy="33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2946244" y="2846233"/>
            <a:ext cx="3422033" cy="347911"/>
            <a:chOff x="1812571" y="1772816"/>
            <a:chExt cx="5495925" cy="786516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571" y="1772816"/>
              <a:ext cx="5495925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235" y="2338849"/>
              <a:ext cx="1656183" cy="220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直線單箭頭接點 20"/>
          <p:cNvCxnSpPr/>
          <p:nvPr/>
        </p:nvCxnSpPr>
        <p:spPr>
          <a:xfrm>
            <a:off x="4427984" y="1124744"/>
            <a:ext cx="22927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0" idx="3"/>
          </p:cNvCxnSpPr>
          <p:nvPr/>
        </p:nvCxnSpPr>
        <p:spPr>
          <a:xfrm flipH="1">
            <a:off x="698238" y="4035986"/>
            <a:ext cx="166335" cy="269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296734" y="4305408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t1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194083" y="4369737"/>
            <a:ext cx="599491" cy="1214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2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3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4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5</a:t>
            </a:r>
            <a:endParaRPr lang="en-US" altLang="zh-TW" baseline="-25000" dirty="0"/>
          </a:p>
          <a:p>
            <a:pPr algn="ctr"/>
            <a:endParaRPr lang="en-US" altLang="zh-TW" baseline="-25000" dirty="0"/>
          </a:p>
        </p:txBody>
      </p:sp>
      <p:cxnSp>
        <p:nvCxnSpPr>
          <p:cNvPr id="27" name="直線接點 26"/>
          <p:cNvCxnSpPr/>
          <p:nvPr/>
        </p:nvCxnSpPr>
        <p:spPr>
          <a:xfrm>
            <a:off x="601941" y="4881472"/>
            <a:ext cx="0" cy="43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296734" y="5313576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t4</a:t>
            </a:r>
            <a:endParaRPr lang="zh-TW" altLang="en-US" dirty="0"/>
          </a:p>
        </p:txBody>
      </p:sp>
      <p:sp>
        <p:nvSpPr>
          <p:cNvPr id="29" name="橢圓 28"/>
          <p:cNvSpPr/>
          <p:nvPr/>
        </p:nvSpPr>
        <p:spPr>
          <a:xfrm>
            <a:off x="3943248" y="3675933"/>
            <a:ext cx="1135805" cy="494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ROOT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356301" y="330660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cxnSp>
        <p:nvCxnSpPr>
          <p:cNvPr id="31" name="直線接點 30"/>
          <p:cNvCxnSpPr>
            <a:stCxn id="29" idx="3"/>
          </p:cNvCxnSpPr>
          <p:nvPr/>
        </p:nvCxnSpPr>
        <p:spPr>
          <a:xfrm flipH="1">
            <a:off x="3943248" y="4098240"/>
            <a:ext cx="166335" cy="269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橢圓 31"/>
          <p:cNvSpPr/>
          <p:nvPr/>
        </p:nvSpPr>
        <p:spPr>
          <a:xfrm>
            <a:off x="3541744" y="4367662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t1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376097" y="4369776"/>
            <a:ext cx="599491" cy="59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3</a:t>
            </a:r>
            <a:endParaRPr lang="en-US" altLang="zh-TW" baseline="-25000" dirty="0"/>
          </a:p>
          <a:p>
            <a:pPr algn="ctr"/>
            <a:r>
              <a:rPr lang="en-US" altLang="zh-TW" dirty="0" smtClean="0"/>
              <a:t>t</a:t>
            </a:r>
            <a:r>
              <a:rPr lang="en-US" altLang="zh-TW" baseline="-25000" dirty="0" smtClean="0"/>
              <a:t>5</a:t>
            </a:r>
            <a:endParaRPr lang="en-US" altLang="zh-TW" baseline="-25000" dirty="0"/>
          </a:p>
        </p:txBody>
      </p:sp>
      <p:cxnSp>
        <p:nvCxnSpPr>
          <p:cNvPr id="34" name="直線接點 33"/>
          <p:cNvCxnSpPr/>
          <p:nvPr/>
        </p:nvCxnSpPr>
        <p:spPr>
          <a:xfrm>
            <a:off x="3846951" y="4943726"/>
            <a:ext cx="0" cy="43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/>
          <p:cNvSpPr/>
          <p:nvPr/>
        </p:nvSpPr>
        <p:spPr>
          <a:xfrm>
            <a:off x="3541744" y="5375830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t4</a:t>
            </a:r>
            <a:endParaRPr lang="zh-TW" altLang="en-US" dirty="0"/>
          </a:p>
        </p:txBody>
      </p:sp>
      <p:cxnSp>
        <p:nvCxnSpPr>
          <p:cNvPr id="36" name="直線接點 35"/>
          <p:cNvCxnSpPr>
            <a:stCxn id="29" idx="4"/>
            <a:endCxn id="37" idx="0"/>
          </p:cNvCxnSpPr>
          <p:nvPr/>
        </p:nvCxnSpPr>
        <p:spPr>
          <a:xfrm>
            <a:off x="4511151" y="4170697"/>
            <a:ext cx="118625" cy="169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/>
          <p:cNvSpPr/>
          <p:nvPr/>
        </p:nvSpPr>
        <p:spPr>
          <a:xfrm>
            <a:off x="4324568" y="4340552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t2</a:t>
            </a:r>
            <a:endParaRPr lang="zh-TW" altLang="en-US" dirty="0"/>
          </a:p>
        </p:txBody>
      </p:sp>
      <p:cxnSp>
        <p:nvCxnSpPr>
          <p:cNvPr id="42" name="直線接點 41"/>
          <p:cNvCxnSpPr>
            <a:stCxn id="37" idx="4"/>
            <a:endCxn id="43" idx="0"/>
          </p:cNvCxnSpPr>
          <p:nvPr/>
        </p:nvCxnSpPr>
        <p:spPr>
          <a:xfrm>
            <a:off x="4629776" y="4916616"/>
            <a:ext cx="45720" cy="573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/>
          <p:cNvSpPr/>
          <p:nvPr/>
        </p:nvSpPr>
        <p:spPr>
          <a:xfrm>
            <a:off x="4370288" y="5490439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t5</a:t>
            </a:r>
            <a:endParaRPr lang="zh-TW" altLang="en-US" dirty="0"/>
          </a:p>
        </p:txBody>
      </p:sp>
      <p:sp>
        <p:nvSpPr>
          <p:cNvPr id="58" name="橢圓 57"/>
          <p:cNvSpPr/>
          <p:nvPr/>
        </p:nvSpPr>
        <p:spPr>
          <a:xfrm>
            <a:off x="7128941" y="3419973"/>
            <a:ext cx="1135805" cy="494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ROOT</a:t>
            </a:r>
            <a:endParaRPr lang="zh-TW" altLang="en-US" dirty="0"/>
          </a:p>
        </p:txBody>
      </p:sp>
      <p:cxnSp>
        <p:nvCxnSpPr>
          <p:cNvPr id="59" name="直線接點 58"/>
          <p:cNvCxnSpPr>
            <a:stCxn id="58" idx="3"/>
          </p:cNvCxnSpPr>
          <p:nvPr/>
        </p:nvCxnSpPr>
        <p:spPr>
          <a:xfrm flipH="1">
            <a:off x="7128941" y="3842280"/>
            <a:ext cx="166335" cy="269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橢圓 59"/>
          <p:cNvSpPr/>
          <p:nvPr/>
        </p:nvSpPr>
        <p:spPr>
          <a:xfrm>
            <a:off x="6727437" y="4111702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t1</a:t>
            </a:r>
            <a:endParaRPr lang="zh-TW" altLang="en-US" dirty="0"/>
          </a:p>
        </p:txBody>
      </p:sp>
      <p:cxnSp>
        <p:nvCxnSpPr>
          <p:cNvPr id="62" name="直線接點 61"/>
          <p:cNvCxnSpPr/>
          <p:nvPr/>
        </p:nvCxnSpPr>
        <p:spPr>
          <a:xfrm>
            <a:off x="7032644" y="4687766"/>
            <a:ext cx="0" cy="43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橢圓 62"/>
          <p:cNvSpPr/>
          <p:nvPr/>
        </p:nvSpPr>
        <p:spPr>
          <a:xfrm>
            <a:off x="6727437" y="5119870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t4</a:t>
            </a:r>
            <a:endParaRPr lang="zh-TW" altLang="en-US" dirty="0"/>
          </a:p>
        </p:txBody>
      </p:sp>
      <p:cxnSp>
        <p:nvCxnSpPr>
          <p:cNvPr id="64" name="直線接點 63"/>
          <p:cNvCxnSpPr>
            <a:stCxn id="58" idx="4"/>
            <a:endCxn id="65" idx="0"/>
          </p:cNvCxnSpPr>
          <p:nvPr/>
        </p:nvCxnSpPr>
        <p:spPr>
          <a:xfrm>
            <a:off x="7696844" y="3914737"/>
            <a:ext cx="118625" cy="169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橢圓 64"/>
          <p:cNvSpPr/>
          <p:nvPr/>
        </p:nvSpPr>
        <p:spPr>
          <a:xfrm>
            <a:off x="7510261" y="4084592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t2</a:t>
            </a:r>
            <a:endParaRPr lang="zh-TW" altLang="en-US" dirty="0"/>
          </a:p>
        </p:txBody>
      </p:sp>
      <p:cxnSp>
        <p:nvCxnSpPr>
          <p:cNvPr id="66" name="直線接點 65"/>
          <p:cNvCxnSpPr>
            <a:stCxn id="65" idx="4"/>
            <a:endCxn id="67" idx="0"/>
          </p:cNvCxnSpPr>
          <p:nvPr/>
        </p:nvCxnSpPr>
        <p:spPr>
          <a:xfrm>
            <a:off x="7815469" y="4660656"/>
            <a:ext cx="45720" cy="573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7555981" y="5234479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t5</a:t>
            </a:r>
            <a:endParaRPr lang="zh-TW" altLang="en-US" dirty="0"/>
          </a:p>
        </p:txBody>
      </p:sp>
      <p:sp>
        <p:nvSpPr>
          <p:cNvPr id="68" name="橢圓 67"/>
          <p:cNvSpPr/>
          <p:nvPr/>
        </p:nvSpPr>
        <p:spPr>
          <a:xfrm>
            <a:off x="8331792" y="4068429"/>
            <a:ext cx="61041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t3</a:t>
            </a:r>
            <a:endParaRPr lang="zh-TW" altLang="en-US" dirty="0"/>
          </a:p>
        </p:txBody>
      </p:sp>
      <p:cxnSp>
        <p:nvCxnSpPr>
          <p:cNvPr id="70" name="直線接點 69"/>
          <p:cNvCxnSpPr>
            <a:stCxn id="58" idx="5"/>
            <a:endCxn id="68" idx="0"/>
          </p:cNvCxnSpPr>
          <p:nvPr/>
        </p:nvCxnSpPr>
        <p:spPr>
          <a:xfrm>
            <a:off x="8098411" y="3842280"/>
            <a:ext cx="538589" cy="226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  <p:bldP spid="11" grpId="0"/>
      <p:bldP spid="24" grpId="0" animBg="1"/>
      <p:bldP spid="25" grpId="0" build="allAtOnce" animBg="1"/>
      <p:bldP spid="28" grpId="0" animBg="1"/>
      <p:bldP spid="29" grpId="0" animBg="1"/>
      <p:bldP spid="30" grpId="0"/>
      <p:bldP spid="32" grpId="0" animBg="1"/>
      <p:bldP spid="33" grpId="0" build="allAtOnce" animBg="1"/>
      <p:bldP spid="35" grpId="0" animBg="1"/>
      <p:bldP spid="37" grpId="0" animBg="1"/>
      <p:bldP spid="43" grpId="0" animBg="1"/>
      <p:bldP spid="58" grpId="0" animBg="1"/>
      <p:bldP spid="60" grpId="0" animBg="1"/>
      <p:bldP spid="63" grpId="0" animBg="1"/>
      <p:bldP spid="65" grpId="0" animBg="1"/>
      <p:bldP spid="67" grpId="0" animBg="1"/>
      <p:bldP spid="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Applications to tag </a:t>
            </a:r>
            <a:r>
              <a:rPr lang="en-US" altLang="zh-TW" dirty="0" smtClean="0"/>
              <a:t>recommendation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755576" y="1556792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b="1" dirty="0" smtClean="0"/>
          </a:p>
          <a:p>
            <a:pPr algn="ctr"/>
            <a:r>
              <a:rPr lang="en-US" altLang="zh-TW" dirty="0" smtClean="0"/>
              <a:t>doc</a:t>
            </a:r>
            <a:endParaRPr lang="zh-TW" altLang="en-US" dirty="0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3563888" y="1412776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3729212" y="1556792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>
            <a:off x="3995936" y="1713398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doc</a:t>
            </a:r>
            <a:endParaRPr lang="zh-TW" altLang="en-US" dirty="0"/>
          </a:p>
        </p:txBody>
      </p:sp>
      <p:cxnSp>
        <p:nvCxnSpPr>
          <p:cNvPr id="11" name="直線接點 10"/>
          <p:cNvCxnSpPr>
            <a:stCxn id="5" idx="3"/>
          </p:cNvCxnSpPr>
          <p:nvPr/>
        </p:nvCxnSpPr>
        <p:spPr>
          <a:xfrm>
            <a:off x="1840863" y="2205559"/>
            <a:ext cx="1723025" cy="9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248084" y="1891407"/>
            <a:ext cx="908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Similar</a:t>
            </a:r>
          </a:p>
          <a:p>
            <a:r>
              <a:rPr lang="en-US" altLang="zh-TW" dirty="0" smtClean="0"/>
              <a:t>content</a:t>
            </a:r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3563888" y="3356992"/>
            <a:ext cx="16561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tags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stCxn id="13" idx="6"/>
          </p:cNvCxnSpPr>
          <p:nvPr/>
        </p:nvCxnSpPr>
        <p:spPr>
          <a:xfrm>
            <a:off x="5220072" y="382504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228184" y="3640378"/>
            <a:ext cx="21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Tag recommendation</a:t>
            </a:r>
            <a:endParaRPr lang="zh-TW" altLang="en-US" dirty="0"/>
          </a:p>
        </p:txBody>
      </p:sp>
      <p:sp>
        <p:nvSpPr>
          <p:cNvPr id="17" name="爆炸 1 16"/>
          <p:cNvSpPr/>
          <p:nvPr/>
        </p:nvSpPr>
        <p:spPr>
          <a:xfrm>
            <a:off x="5796136" y="1448611"/>
            <a:ext cx="2448272" cy="1643594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cost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Document"/>
          <p:cNvSpPr>
            <a:spLocks noEditPoints="1" noChangeArrowheads="1"/>
          </p:cNvSpPr>
          <p:nvPr/>
        </p:nvSpPr>
        <p:spPr bwMode="auto">
          <a:xfrm>
            <a:off x="755575" y="4869160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doc</a:t>
            </a:r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3274054" y="4742214"/>
            <a:ext cx="2378066" cy="1570819"/>
            <a:chOff x="2642509" y="2681186"/>
            <a:chExt cx="3789168" cy="3145681"/>
          </a:xfrm>
        </p:grpSpPr>
        <p:sp>
          <p:nvSpPr>
            <p:cNvPr id="20" name="橢圓 19"/>
            <p:cNvSpPr/>
            <p:nvPr/>
          </p:nvSpPr>
          <p:spPr>
            <a:xfrm>
              <a:off x="2975293" y="3821004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21" name="橢圓 20"/>
            <p:cNvSpPr/>
            <p:nvPr/>
          </p:nvSpPr>
          <p:spPr>
            <a:xfrm>
              <a:off x="4343445" y="268118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 smtClean="0"/>
                <a:t>root</a:t>
              </a:r>
              <a:endParaRPr lang="zh-TW" altLang="en-US" sz="700" dirty="0"/>
            </a:p>
          </p:txBody>
        </p:sp>
        <p:sp>
          <p:nvSpPr>
            <p:cNvPr id="22" name="橢圓 21"/>
            <p:cNvSpPr/>
            <p:nvPr/>
          </p:nvSpPr>
          <p:spPr>
            <a:xfrm>
              <a:off x="4382695" y="3843598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23" name="橢圓 22"/>
            <p:cNvSpPr/>
            <p:nvPr/>
          </p:nvSpPr>
          <p:spPr>
            <a:xfrm>
              <a:off x="5639589" y="380195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24" name="橢圓 23"/>
            <p:cNvSpPr/>
            <p:nvPr/>
          </p:nvSpPr>
          <p:spPr>
            <a:xfrm>
              <a:off x="3000777" y="5075429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25" name="橢圓 24"/>
            <p:cNvSpPr/>
            <p:nvPr/>
          </p:nvSpPr>
          <p:spPr>
            <a:xfrm>
              <a:off x="4382695" y="5038402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cxnSp>
          <p:nvCxnSpPr>
            <p:cNvPr id="26" name="直線接點 25"/>
            <p:cNvCxnSpPr>
              <a:stCxn id="21" idx="3"/>
              <a:endCxn id="20" idx="0"/>
            </p:cNvCxnSpPr>
            <p:nvPr/>
          </p:nvCxnSpPr>
          <p:spPr>
            <a:xfrm flipH="1">
              <a:off x="3371337" y="3322578"/>
              <a:ext cx="1088107" cy="49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21" idx="4"/>
              <a:endCxn id="22" idx="0"/>
            </p:cNvCxnSpPr>
            <p:nvPr/>
          </p:nvCxnSpPr>
          <p:spPr>
            <a:xfrm>
              <a:off x="4739489" y="3432624"/>
              <a:ext cx="39250" cy="410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21" idx="5"/>
              <a:endCxn id="23" idx="0"/>
            </p:cNvCxnSpPr>
            <p:nvPr/>
          </p:nvCxnSpPr>
          <p:spPr>
            <a:xfrm>
              <a:off x="5019534" y="3322578"/>
              <a:ext cx="1016099" cy="479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20" idx="4"/>
              <a:endCxn id="24" idx="0"/>
            </p:cNvCxnSpPr>
            <p:nvPr/>
          </p:nvCxnSpPr>
          <p:spPr>
            <a:xfrm>
              <a:off x="3371337" y="4572442"/>
              <a:ext cx="25484" cy="502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22" idx="4"/>
              <a:endCxn id="25" idx="0"/>
            </p:cNvCxnSpPr>
            <p:nvPr/>
          </p:nvCxnSpPr>
          <p:spPr>
            <a:xfrm>
              <a:off x="4778739" y="4595036"/>
              <a:ext cx="0" cy="443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3371337" y="313791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642509" y="463926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0.1</a:t>
              </a:r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083907" y="46221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113172" y="344969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0.4</a:t>
              </a:r>
              <a:endParaRPr lang="zh-TW" altLang="en-US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527583" y="31856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0.2</a:t>
              </a:r>
              <a:endParaRPr lang="zh-TW" altLang="en-US" dirty="0"/>
            </a:p>
          </p:txBody>
        </p:sp>
      </p:grpSp>
      <p:cxnSp>
        <p:nvCxnSpPr>
          <p:cNvPr id="39" name="直線單箭頭接點 38"/>
          <p:cNvCxnSpPr>
            <a:stCxn id="18" idx="3"/>
            <a:endCxn id="20" idx="2"/>
          </p:cNvCxnSpPr>
          <p:nvPr/>
        </p:nvCxnSpPr>
        <p:spPr>
          <a:xfrm flipV="1">
            <a:off x="1840862" y="5499009"/>
            <a:ext cx="1642046" cy="1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5724128" y="5486545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6732240" y="5301879"/>
            <a:ext cx="217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Tag recommendation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66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/>
      <p:bldP spid="13" grpId="0" animBg="1"/>
      <p:bldP spid="16" grpId="0"/>
      <p:bldP spid="17" grpId="0" animBg="1"/>
      <p:bldP spid="18" grpId="0" animBg="1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Tag </a:t>
            </a:r>
            <a:r>
              <a:rPr lang="en-US" altLang="zh-TW" dirty="0"/>
              <a:t>recommendation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386077" y="1781027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doc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94357" y="3302536"/>
            <a:ext cx="186378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User-entered </a:t>
            </a:r>
            <a:r>
              <a:rPr lang="en-US" altLang="zh-TW" dirty="0" smtClean="0">
                <a:solidFill>
                  <a:schemeClr val="tx1"/>
                </a:solidFill>
              </a:rPr>
              <a:t>tags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769636" y="1728096"/>
            <a:ext cx="2378066" cy="1570819"/>
            <a:chOff x="2642509" y="2681186"/>
            <a:chExt cx="3789168" cy="3145681"/>
          </a:xfrm>
        </p:grpSpPr>
        <p:sp>
          <p:nvSpPr>
            <p:cNvPr id="9" name="橢圓 8"/>
            <p:cNvSpPr/>
            <p:nvPr/>
          </p:nvSpPr>
          <p:spPr>
            <a:xfrm>
              <a:off x="2975293" y="3821004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4343445" y="268118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 smtClean="0"/>
                <a:t>root</a:t>
              </a:r>
              <a:endParaRPr lang="zh-TW" altLang="en-US" sz="700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4382695" y="3843598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5639589" y="3801956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000777" y="5075429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4382695" y="5038402"/>
              <a:ext cx="792088" cy="75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cxnSp>
          <p:nvCxnSpPr>
            <p:cNvPr id="15" name="直線接點 14"/>
            <p:cNvCxnSpPr>
              <a:stCxn id="10" idx="3"/>
              <a:endCxn id="9" idx="0"/>
            </p:cNvCxnSpPr>
            <p:nvPr/>
          </p:nvCxnSpPr>
          <p:spPr>
            <a:xfrm flipH="1">
              <a:off x="3371337" y="3322578"/>
              <a:ext cx="1088107" cy="498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10" idx="4"/>
              <a:endCxn id="11" idx="0"/>
            </p:cNvCxnSpPr>
            <p:nvPr/>
          </p:nvCxnSpPr>
          <p:spPr>
            <a:xfrm>
              <a:off x="4739489" y="3432624"/>
              <a:ext cx="39250" cy="410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0" idx="5"/>
              <a:endCxn id="12" idx="0"/>
            </p:cNvCxnSpPr>
            <p:nvPr/>
          </p:nvCxnSpPr>
          <p:spPr>
            <a:xfrm>
              <a:off x="5019534" y="3322578"/>
              <a:ext cx="1016099" cy="479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9" idx="4"/>
              <a:endCxn id="13" idx="0"/>
            </p:cNvCxnSpPr>
            <p:nvPr/>
          </p:nvCxnSpPr>
          <p:spPr>
            <a:xfrm>
              <a:off x="3371337" y="4572442"/>
              <a:ext cx="25484" cy="502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11" idx="4"/>
              <a:endCxn id="14" idx="0"/>
            </p:cNvCxnSpPr>
            <p:nvPr/>
          </p:nvCxnSpPr>
          <p:spPr>
            <a:xfrm>
              <a:off x="4778739" y="4595036"/>
              <a:ext cx="0" cy="4433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3371337" y="313791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642509" y="463926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0.1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083907" y="462214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0.3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113172" y="344969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0.4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527583" y="31856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0.2</a:t>
              </a:r>
              <a:endParaRPr lang="zh-TW" altLang="en-US" dirty="0"/>
            </a:p>
          </p:txBody>
        </p:sp>
      </p:grpSp>
      <p:cxnSp>
        <p:nvCxnSpPr>
          <p:cNvPr id="26" name="直線單箭頭接點 25"/>
          <p:cNvCxnSpPr>
            <a:stCxn id="5" idx="3"/>
          </p:cNvCxnSpPr>
          <p:nvPr/>
        </p:nvCxnSpPr>
        <p:spPr>
          <a:xfrm>
            <a:off x="3471364" y="2429794"/>
            <a:ext cx="1298272" cy="9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243039" y="3504933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Candidate tag list</a:t>
            </a:r>
            <a:endParaRPr lang="zh-TW" altLang="en-US" dirty="0"/>
          </a:p>
        </p:txBody>
      </p:sp>
      <p:cxnSp>
        <p:nvCxnSpPr>
          <p:cNvPr id="29" name="直線單箭頭接點 28"/>
          <p:cNvCxnSpPr>
            <a:endCxn id="27" idx="1"/>
          </p:cNvCxnSpPr>
          <p:nvPr/>
        </p:nvCxnSpPr>
        <p:spPr>
          <a:xfrm>
            <a:off x="3857960" y="3504933"/>
            <a:ext cx="1385079" cy="1846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4550499" y="3597266"/>
            <a:ext cx="0" cy="1064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620706" y="4661347"/>
            <a:ext cx="224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ecommendation tags</a:t>
            </a:r>
            <a:endParaRPr lang="zh-TW" altLang="en-US" dirty="0"/>
          </a:p>
        </p:txBody>
      </p:sp>
      <p:cxnSp>
        <p:nvCxnSpPr>
          <p:cNvPr id="34" name="直線單箭頭接點 33"/>
          <p:cNvCxnSpPr>
            <a:stCxn id="7" idx="2"/>
          </p:cNvCxnSpPr>
          <p:nvPr/>
        </p:nvCxnSpPr>
        <p:spPr>
          <a:xfrm flipH="1">
            <a:off x="2926070" y="3671868"/>
            <a:ext cx="177" cy="1174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1542855" y="5069895"/>
            <a:ext cx="2766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One user-entered tag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Many user-entered tags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No user-entered tag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76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7" grpId="0"/>
      <p:bldP spid="32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40" y="11936"/>
            <a:ext cx="5076056" cy="386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1346752" y="975206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doc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55033" y="2727795"/>
            <a:ext cx="186378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programming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56176" y="1943809"/>
            <a:ext cx="1189504" cy="387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140936" y="1349449"/>
            <a:ext cx="1189504" cy="387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153864" y="656584"/>
            <a:ext cx="1189504" cy="387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185240" y="2681381"/>
            <a:ext cx="901472" cy="387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086712" y="2681381"/>
            <a:ext cx="1022216" cy="387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213224" y="2672091"/>
            <a:ext cx="511108" cy="387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682252" y="2681381"/>
            <a:ext cx="511108" cy="387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132120" y="2668853"/>
            <a:ext cx="511108" cy="387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652396" y="2668852"/>
            <a:ext cx="967604" cy="3879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891397" y="4810686"/>
            <a:ext cx="1991051" cy="518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technology </a:t>
            </a:r>
            <a:r>
              <a:rPr lang="en-US" altLang="zh-TW" dirty="0" err="1" smtClean="0">
                <a:solidFill>
                  <a:schemeClr val="tx1"/>
                </a:solidFill>
              </a:rPr>
              <a:t>webdesign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09160" y="3436620"/>
            <a:ext cx="582920" cy="343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292080" y="3436620"/>
            <a:ext cx="720080" cy="343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116880" y="3414261"/>
            <a:ext cx="508248" cy="343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735688" y="3436620"/>
            <a:ext cx="716632" cy="343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7499548" y="3436620"/>
            <a:ext cx="816868" cy="343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45252" y="3881584"/>
            <a:ext cx="7274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Candidate =</a:t>
            </a:r>
          </a:p>
          <a:p>
            <a:r>
              <a:rPr lang="en-US" altLang="zh-TW" dirty="0" smtClean="0"/>
              <a:t>{Software, development, computer, technology, tech, </a:t>
            </a:r>
            <a:r>
              <a:rPr lang="en-US" altLang="zh-TW" dirty="0" err="1" smtClean="0"/>
              <a:t>webdesign</a:t>
            </a:r>
            <a:r>
              <a:rPr lang="en-US" altLang="zh-TW" dirty="0" smtClean="0"/>
              <a:t>, java, </a:t>
            </a:r>
            <a:r>
              <a:rPr lang="en-US" altLang="zh-TW" dirty="0" err="1" smtClean="0"/>
              <a:t>.net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07504" y="5517232"/>
            <a:ext cx="761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Candidate =</a:t>
            </a:r>
          </a:p>
          <a:p>
            <a:r>
              <a:rPr lang="en-US" altLang="zh-TW" dirty="0" smtClean="0"/>
              <a:t>{Software, development, programming, apps, culture, flash, internet, freeware}</a:t>
            </a:r>
            <a:endParaRPr lang="zh-TW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8342372" y="3414261"/>
            <a:ext cx="816868" cy="343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6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9" grpId="0"/>
      <p:bldP spid="9" grpId="1"/>
      <p:bldP spid="27" grpId="0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69717"/>
            <a:ext cx="5076056" cy="386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662920" y="1927145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doc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71202" y="3599133"/>
            <a:ext cx="186378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1907704" y="2601590"/>
            <a:ext cx="1008112" cy="1931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699792" y="4790197"/>
            <a:ext cx="498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 k most frequent words from d appear in tag list</a:t>
            </a:r>
            <a:endParaRPr lang="zh-TW" altLang="en-US" dirty="0"/>
          </a:p>
        </p:txBody>
      </p:sp>
      <p:cxnSp>
        <p:nvCxnSpPr>
          <p:cNvPr id="13" name="直線單箭頭接點 12"/>
          <p:cNvCxnSpPr>
            <a:endCxn id="8" idx="2"/>
          </p:cNvCxnSpPr>
          <p:nvPr/>
        </p:nvCxnSpPr>
        <p:spPr>
          <a:xfrm flipH="1" flipV="1">
            <a:off x="1203092" y="3968465"/>
            <a:ext cx="1496700" cy="1006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62920" y="4533463"/>
            <a:ext cx="131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pseudo tags</a:t>
            </a:r>
            <a:endParaRPr lang="zh-TW" altLang="en-US" dirty="0"/>
          </a:p>
        </p:txBody>
      </p:sp>
      <p:cxnSp>
        <p:nvCxnSpPr>
          <p:cNvPr id="16" name="直線單箭頭接點 15"/>
          <p:cNvCxnSpPr>
            <a:stCxn id="8" idx="3"/>
          </p:cNvCxnSpPr>
          <p:nvPr/>
        </p:nvCxnSpPr>
        <p:spPr>
          <a:xfrm flipV="1">
            <a:off x="2134982" y="3242707"/>
            <a:ext cx="1788946" cy="541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1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Tag recommendation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" y="1415440"/>
            <a:ext cx="76771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1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Tag recommendation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056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5755" y="2366336"/>
            <a:ext cx="1079987" cy="1315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doc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48920" y="2396138"/>
            <a:ext cx="1440443" cy="518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technology </a:t>
            </a:r>
            <a:r>
              <a:rPr lang="en-US" altLang="zh-TW" dirty="0" err="1" smtClean="0">
                <a:solidFill>
                  <a:schemeClr val="tx1"/>
                </a:solidFill>
              </a:rPr>
              <a:t>webdesign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32493" y="3081500"/>
            <a:ext cx="761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Candidate =</a:t>
            </a:r>
          </a:p>
          <a:p>
            <a:r>
              <a:rPr lang="en-US" altLang="zh-TW" dirty="0" smtClean="0"/>
              <a:t>{Software, development, programming, apps, culture, flash, internet, freeware}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endCxn id="6" idx="6"/>
          </p:cNvCxnSpPr>
          <p:nvPr/>
        </p:nvCxnSpPr>
        <p:spPr>
          <a:xfrm flipH="1">
            <a:off x="1335742" y="1916832"/>
            <a:ext cx="571962" cy="449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2195736" y="1916832"/>
            <a:ext cx="72008" cy="1164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987824" y="1916832"/>
            <a:ext cx="144016" cy="449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550107" y="4524360"/>
            <a:ext cx="763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Score(d, software | {technology, </a:t>
            </a:r>
            <a:r>
              <a:rPr lang="en-US" altLang="zh-TW" dirty="0" err="1" smtClean="0"/>
              <a:t>webdesign</a:t>
            </a:r>
            <a:r>
              <a:rPr lang="en-US" altLang="zh-TW" dirty="0" smtClean="0"/>
              <a:t>})</a:t>
            </a:r>
          </a:p>
          <a:p>
            <a:r>
              <a:rPr lang="en-US" altLang="zh-TW" dirty="0" smtClean="0"/>
              <a:t>= </a:t>
            </a:r>
            <a:r>
              <a:rPr lang="el-GR" altLang="zh-TW" dirty="0"/>
              <a:t> </a:t>
            </a:r>
            <a:r>
              <a:rPr lang="el-GR" altLang="zh-TW" dirty="0" smtClean="0"/>
              <a:t>α</a:t>
            </a:r>
            <a:r>
              <a:rPr lang="en-US" altLang="zh-TW" dirty="0" smtClean="0"/>
              <a:t> (W(technology, software) + W(</a:t>
            </a:r>
            <a:r>
              <a:rPr lang="en-US" altLang="zh-TW" dirty="0" err="1" smtClean="0"/>
              <a:t>webdesign</a:t>
            </a:r>
            <a:r>
              <a:rPr lang="en-US" altLang="zh-TW" dirty="0" smtClean="0"/>
              <a:t>, </a:t>
            </a:r>
            <a:r>
              <a:rPr lang="en-US" altLang="zh-TW" dirty="0"/>
              <a:t>software) </a:t>
            </a:r>
            <a:r>
              <a:rPr lang="en-US" altLang="zh-TW" dirty="0" smtClean="0"/>
              <a:t>) + (1-</a:t>
            </a:r>
            <a:r>
              <a:rPr lang="el-GR" altLang="zh-TW" dirty="0" smtClean="0"/>
              <a:t>α</a:t>
            </a:r>
            <a:r>
              <a:rPr lang="en-US" altLang="zh-TW" dirty="0" smtClean="0"/>
              <a:t>) N(</a:t>
            </a:r>
            <a:r>
              <a:rPr lang="en-US" altLang="zh-TW" dirty="0" err="1" smtClean="0"/>
              <a:t>software,d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543600" y="2332317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number of times tag </a:t>
            </a:r>
            <a:r>
              <a:rPr lang="en-US" altLang="zh-TW" dirty="0" err="1" smtClean="0"/>
              <a:t>t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appears in document d</a:t>
            </a:r>
            <a:endParaRPr lang="zh-TW" altLang="en-US" dirty="0"/>
          </a:p>
        </p:txBody>
      </p:sp>
      <p:cxnSp>
        <p:nvCxnSpPr>
          <p:cNvPr id="17" name="直線單箭頭接點 16"/>
          <p:cNvCxnSpPr>
            <a:endCxn id="15" idx="0"/>
          </p:cNvCxnSpPr>
          <p:nvPr/>
        </p:nvCxnSpPr>
        <p:spPr>
          <a:xfrm flipH="1">
            <a:off x="7343800" y="1916832"/>
            <a:ext cx="396552" cy="415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set</a:t>
            </a:r>
          </a:p>
          <a:p>
            <a:pPr lvl="1"/>
            <a:r>
              <a:rPr lang="en-US" altLang="zh-TW" dirty="0" smtClean="0"/>
              <a:t>Delicious</a:t>
            </a:r>
          </a:p>
          <a:p>
            <a:pPr lvl="1"/>
            <a:r>
              <a:rPr lang="en-US" altLang="zh-TW" dirty="0" smtClean="0"/>
              <a:t>43113 unique tags and 36157 distinct URLs</a:t>
            </a:r>
          </a:p>
          <a:p>
            <a:r>
              <a:rPr lang="en-US" altLang="zh-TW" dirty="0" smtClean="0"/>
              <a:t>Efficiency of the tag hierarchy</a:t>
            </a:r>
          </a:p>
          <a:p>
            <a:r>
              <a:rPr lang="en-US" altLang="zh-TW" dirty="0" smtClean="0"/>
              <a:t>Tag recommendation performance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0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Tag: user-given classification, similar to keyword 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3074" name="Picture 2" descr="C:\Users\Maktub\Desktop\未命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79"/>
            <a:ext cx="2801495" cy="41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120802" y="3044630"/>
            <a:ext cx="93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Volcano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20802" y="341396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Cloud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20802" y="3792152"/>
            <a:ext cx="79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sunset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20801" y="4191693"/>
            <a:ext cx="11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landscape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120801" y="45800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Spain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106705" y="494941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Ocean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106706" y="5262990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Mountain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2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Efficiency of tag hierarchy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Three time-related metric</a:t>
            </a:r>
          </a:p>
          <a:p>
            <a:pPr lvl="1"/>
            <a:r>
              <a:rPr lang="en-US" altLang="zh-TW" dirty="0" smtClean="0"/>
              <a:t>Time-to-first-selection</a:t>
            </a:r>
          </a:p>
          <a:p>
            <a:pPr lvl="2"/>
            <a:r>
              <a:rPr lang="en-US" altLang="zh-TW" dirty="0"/>
              <a:t>The time between the </a:t>
            </a:r>
            <a:r>
              <a:rPr lang="en-US" altLang="zh-TW" dirty="0" smtClean="0"/>
              <a:t>times-tamp </a:t>
            </a:r>
            <a:r>
              <a:rPr lang="en-US" altLang="zh-TW" dirty="0"/>
              <a:t>from showing the page, and the timestamp of the </a:t>
            </a:r>
            <a:r>
              <a:rPr lang="en-US" altLang="zh-TW" dirty="0" smtClean="0"/>
              <a:t>ﬁrst user </a:t>
            </a:r>
            <a:r>
              <a:rPr lang="en-US" altLang="zh-TW" dirty="0"/>
              <a:t>tag selection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Time-to-task-completion</a:t>
            </a:r>
          </a:p>
          <a:p>
            <a:pPr lvl="2"/>
            <a:r>
              <a:rPr lang="en-US" altLang="zh-TW" dirty="0"/>
              <a:t>the time </a:t>
            </a:r>
            <a:r>
              <a:rPr lang="en-US" altLang="zh-TW" dirty="0" smtClean="0"/>
              <a:t>required </a:t>
            </a:r>
            <a:r>
              <a:rPr lang="en-US" altLang="zh-TW" dirty="0"/>
              <a:t>to select all tags for the task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Average-interval-between-selections</a:t>
            </a:r>
          </a:p>
          <a:p>
            <a:pPr lvl="2"/>
            <a:r>
              <a:rPr lang="en-US" altLang="zh-TW" dirty="0"/>
              <a:t>the average time interval between </a:t>
            </a:r>
            <a:r>
              <a:rPr lang="en-US" altLang="zh-TW" dirty="0" smtClean="0"/>
              <a:t>adjacent </a:t>
            </a:r>
            <a:r>
              <a:rPr lang="en-US" altLang="zh-TW" dirty="0"/>
              <a:t>selections of tags</a:t>
            </a:r>
            <a:endParaRPr lang="en-US" altLang="zh-TW" dirty="0" smtClean="0"/>
          </a:p>
          <a:p>
            <a:r>
              <a:rPr lang="en-US" altLang="zh-TW" dirty="0" smtClean="0"/>
              <a:t>Additional metric</a:t>
            </a:r>
          </a:p>
          <a:p>
            <a:pPr lvl="1"/>
            <a:r>
              <a:rPr lang="en-US" altLang="zh-TW" dirty="0" err="1" smtClean="0"/>
              <a:t>Deselection</a:t>
            </a:r>
            <a:r>
              <a:rPr lang="en-US" altLang="zh-TW" dirty="0" smtClean="0"/>
              <a:t>-count</a:t>
            </a:r>
          </a:p>
          <a:p>
            <a:pPr lvl="2"/>
            <a:r>
              <a:rPr lang="en-US" altLang="zh-TW" dirty="0"/>
              <a:t> the number of times a user </a:t>
            </a:r>
            <a:r>
              <a:rPr lang="en-US" altLang="zh-TW" dirty="0" smtClean="0"/>
              <a:t>deselects a </a:t>
            </a:r>
            <a:r>
              <a:rPr lang="en-US" altLang="zh-TW" dirty="0"/>
              <a:t>previously chosen tag and selects a more relevant one.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7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Efficiency of tag hierarchy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49  users</a:t>
            </a:r>
          </a:p>
          <a:p>
            <a:r>
              <a:rPr lang="en-US" altLang="zh-TW" dirty="0" smtClean="0"/>
              <a:t>Tag 10 random web doc from delicious</a:t>
            </a:r>
          </a:p>
          <a:p>
            <a:r>
              <a:rPr lang="en-US" altLang="zh-TW" dirty="0" smtClean="0"/>
              <a:t>15 tag were presented with each web doc</a:t>
            </a:r>
          </a:p>
          <a:p>
            <a:pPr lvl="1"/>
            <a:r>
              <a:rPr lang="en-US" altLang="zh-TW" dirty="0" smtClean="0"/>
              <a:t>User were asked for select 3 tags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5347035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04" y="578135"/>
            <a:ext cx="3647718" cy="306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34" y="3861048"/>
            <a:ext cx="378369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Heymann</a:t>
            </a:r>
            <a:r>
              <a:rPr lang="en-US" altLang="zh-TW" dirty="0" smtClean="0"/>
              <a:t>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tag can be added as </a:t>
            </a:r>
          </a:p>
          <a:p>
            <a:pPr lvl="1"/>
            <a:r>
              <a:rPr lang="en-US" altLang="zh-TW" dirty="0" smtClean="0"/>
              <a:t>A child node of the most similar tag node</a:t>
            </a:r>
          </a:p>
          <a:p>
            <a:pPr lvl="1"/>
            <a:r>
              <a:rPr lang="en-US" altLang="zh-TW" dirty="0" smtClean="0"/>
              <a:t>A root node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3217520"/>
            <a:ext cx="8502926" cy="361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8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Efficiency of tag hierarchy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1" y="1185097"/>
            <a:ext cx="8857969" cy="567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6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Tag recommendation performance</a:t>
            </a:r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67640" y="1554480"/>
            <a:ext cx="9371384" cy="452596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Baseline: CF algorithm</a:t>
            </a:r>
          </a:p>
          <a:p>
            <a:pPr lvl="1"/>
            <a:r>
              <a:rPr lang="en-US" altLang="zh-TW" dirty="0" smtClean="0"/>
              <a:t>Content-based</a:t>
            </a:r>
          </a:p>
          <a:p>
            <a:pPr lvl="1"/>
            <a:r>
              <a:rPr lang="en-US" altLang="zh-TW" dirty="0" smtClean="0"/>
              <a:t>Document-word matrix</a:t>
            </a:r>
          </a:p>
          <a:p>
            <a:pPr lvl="1"/>
            <a:r>
              <a:rPr lang="en-US" altLang="zh-TW" dirty="0" smtClean="0"/>
              <a:t>Cosine similarity</a:t>
            </a:r>
          </a:p>
          <a:p>
            <a:pPr lvl="1"/>
            <a:r>
              <a:rPr lang="en-US" altLang="zh-TW" dirty="0" smtClean="0"/>
              <a:t>Top 5 similar web pages, recommend top 5 popular tags</a:t>
            </a:r>
          </a:p>
          <a:p>
            <a:r>
              <a:rPr lang="en-US" altLang="zh-TW" dirty="0" smtClean="0"/>
              <a:t>Our algorithm</a:t>
            </a:r>
          </a:p>
          <a:p>
            <a:pPr lvl="1"/>
            <a:r>
              <a:rPr lang="en-US" altLang="zh-TW" dirty="0" smtClean="0"/>
              <a:t>Content-free</a:t>
            </a:r>
            <a:endParaRPr lang="en-US" altLang="zh-TW" dirty="0"/>
          </a:p>
          <a:p>
            <a:r>
              <a:rPr lang="en-US" altLang="zh-TW" dirty="0" smtClean="0"/>
              <a:t>PMM</a:t>
            </a:r>
          </a:p>
          <a:p>
            <a:pPr lvl="1"/>
            <a:r>
              <a:rPr lang="en-US" altLang="zh-TW" dirty="0" smtClean="0"/>
              <a:t>Combined spectral clustering and mixture models</a:t>
            </a:r>
          </a:p>
          <a:p>
            <a:endParaRPr lang="zh-TW" altLang="en-US" dirty="0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9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Tag recommendation performance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9371384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Randomly sampled 10 pages</a:t>
            </a:r>
          </a:p>
          <a:p>
            <a:r>
              <a:rPr lang="en-US" altLang="zh-TW" dirty="0" smtClean="0"/>
              <a:t>49 users measure the relevance of recommended tags(each page contains 5 tags)</a:t>
            </a:r>
          </a:p>
          <a:p>
            <a:pPr lvl="1"/>
            <a:r>
              <a:rPr lang="en-US" altLang="zh-TW" dirty="0" smtClean="0"/>
              <a:t>Perfect(score 5),Excellent(score 4),Good(score 3),Fair </a:t>
            </a:r>
            <a:r>
              <a:rPr lang="en-US" altLang="zh-TW" dirty="0"/>
              <a:t>(score </a:t>
            </a:r>
            <a:r>
              <a:rPr lang="en-US" altLang="zh-TW" dirty="0" smtClean="0"/>
              <a:t>2),Poor(score </a:t>
            </a:r>
            <a:r>
              <a:rPr lang="en-US" altLang="zh-TW" dirty="0"/>
              <a:t>1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NDCG: normalized discounted cumulative gain</a:t>
            </a:r>
          </a:p>
          <a:p>
            <a:pPr lvl="1"/>
            <a:r>
              <a:rPr lang="en-US" altLang="zh-TW" dirty="0" smtClean="0"/>
              <a:t>Rank</a:t>
            </a:r>
          </a:p>
          <a:p>
            <a:pPr lvl="1"/>
            <a:r>
              <a:rPr lang="en-US" altLang="zh-TW" dirty="0" smtClean="0"/>
              <a:t>score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5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3393" y="130019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D1 D2 D3 D4 D5 D6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3392" y="562067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3,   2,   3,   0,   1,   2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91" y="1196752"/>
            <a:ext cx="19240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1583"/>
            <a:ext cx="1636018" cy="80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427984" y="377401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CG = 3 + 2 + 3 + 0 + 1 + 2 = 11</a:t>
            </a:r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42902"/>
              </p:ext>
            </p:extLst>
          </p:nvPr>
        </p:nvGraphicFramePr>
        <p:xfrm>
          <a:off x="4427984" y="953355"/>
          <a:ext cx="3628889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0857"/>
                <a:gridCol w="870857"/>
                <a:gridCol w="1016318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 smtClean="0"/>
                        <a:t>i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 smtClean="0"/>
                        <a:t>rel</a:t>
                      </a:r>
                      <a:r>
                        <a:rPr lang="en-US" altLang="zh-TW" b="0" baseline="-25000" dirty="0" err="1" smtClean="0"/>
                        <a:t>i</a:t>
                      </a:r>
                      <a:endParaRPr lang="zh-TW" altLang="en-US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log</a:t>
                      </a:r>
                      <a:r>
                        <a:rPr lang="en-US" altLang="zh-TW" b="0" baseline="-25000" dirty="0" smtClean="0"/>
                        <a:t>2</a:t>
                      </a:r>
                      <a:r>
                        <a:rPr lang="en-US" altLang="zh-TW" b="0" dirty="0" smtClean="0"/>
                        <a:t>(1+i)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</a:t>
                      </a:r>
                      <a:r>
                        <a:rPr lang="en-US" altLang="zh-TW" b="0" baseline="30000" dirty="0" smtClean="0"/>
                        <a:t>rel</a:t>
                      </a:r>
                      <a:r>
                        <a:rPr lang="en-US" altLang="zh-TW" b="0" dirty="0" smtClean="0"/>
                        <a:t> - 1</a:t>
                      </a:r>
                      <a:endParaRPr lang="zh-TW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3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7</a:t>
                      </a:r>
                      <a:endParaRPr lang="zh-TW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1.58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3</a:t>
                      </a:r>
                      <a:endParaRPr lang="zh-TW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3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3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7</a:t>
                      </a:r>
                      <a:endParaRPr lang="zh-TW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4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2.32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</a:t>
                      </a:r>
                      <a:endParaRPr lang="zh-TW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5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2.58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1</a:t>
                      </a:r>
                      <a:endParaRPr lang="zh-TW" alt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6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2.81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3</a:t>
                      </a:r>
                      <a:endParaRPr lang="zh-TW" alt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4283968" y="3861048"/>
            <a:ext cx="4303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DCG </a:t>
            </a:r>
            <a:r>
              <a:rPr lang="en-US" altLang="zh-TW" dirty="0"/>
              <a:t>= </a:t>
            </a:r>
            <a:r>
              <a:rPr lang="en-US" altLang="zh-TW" dirty="0" smtClean="0"/>
              <a:t>7 + </a:t>
            </a:r>
            <a:r>
              <a:rPr lang="en-US" altLang="zh-TW" dirty="0" smtClean="0">
                <a:solidFill>
                  <a:srgbClr val="FF0000"/>
                </a:solidFill>
              </a:rPr>
              <a:t>1.9</a:t>
            </a:r>
            <a:r>
              <a:rPr lang="en-US" altLang="zh-TW" dirty="0" smtClean="0"/>
              <a:t> + 3.5 + 0 + 0.39 + </a:t>
            </a:r>
            <a:r>
              <a:rPr lang="en-US" altLang="zh-TW" dirty="0" smtClean="0">
                <a:solidFill>
                  <a:srgbClr val="FF0000"/>
                </a:solidFill>
              </a:rPr>
              <a:t>1.07</a:t>
            </a:r>
            <a:r>
              <a:rPr lang="en-US" altLang="zh-TW" dirty="0" smtClean="0"/>
              <a:t> = 13.86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222828" y="4437112"/>
            <a:ext cx="4942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IDCG: </a:t>
            </a:r>
            <a:r>
              <a:rPr lang="en-US" altLang="zh-TW" dirty="0" err="1" smtClean="0"/>
              <a:t>rel</a:t>
            </a:r>
            <a:r>
              <a:rPr lang="en-US" altLang="zh-TW" dirty="0" smtClean="0"/>
              <a:t> {3,3,2,2,1,0} = 7 + 4.43 + 1.5 + 1.29 + 0.39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        = 14.61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186454" y="5301208"/>
            <a:ext cx="266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NDCG = DCG / IDCG = 0.95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186454" y="5819328"/>
            <a:ext cx="3540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Each page has 5 recommended tags</a:t>
            </a:r>
          </a:p>
          <a:p>
            <a:r>
              <a:rPr lang="en-US" altLang="zh-TW" dirty="0" smtClean="0"/>
              <a:t>49 users to judge</a:t>
            </a:r>
          </a:p>
          <a:p>
            <a:r>
              <a:rPr lang="en-US" altLang="zh-TW" dirty="0" smtClean="0"/>
              <a:t>Average NDCG score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0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689368"/>
            <a:ext cx="9083852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28800"/>
            <a:ext cx="9227368" cy="4525963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We proposed </a:t>
            </a:r>
            <a:r>
              <a:rPr lang="en-US" altLang="zh-TW" dirty="0"/>
              <a:t>a novel visualization of tag </a:t>
            </a:r>
            <a:r>
              <a:rPr lang="en-US" altLang="zh-TW" dirty="0" smtClean="0"/>
              <a:t>hierarchy </a:t>
            </a:r>
            <a:r>
              <a:rPr lang="en-US" altLang="zh-TW" dirty="0"/>
              <a:t>which addresses two shortcomings of traditional </a:t>
            </a:r>
            <a:r>
              <a:rPr lang="en-US" altLang="zh-TW" dirty="0" smtClean="0"/>
              <a:t>tag clouds</a:t>
            </a:r>
            <a:r>
              <a:rPr lang="en-US" altLang="zh-TW" dirty="0"/>
              <a:t>: 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unable </a:t>
            </a:r>
            <a:r>
              <a:rPr lang="en-US" altLang="zh-TW" dirty="0"/>
              <a:t>to capture the similarities between t</a:t>
            </a:r>
            <a:r>
              <a:rPr lang="en-US" altLang="zh-TW" dirty="0" smtClean="0"/>
              <a:t>ags</a:t>
            </a:r>
            <a:endParaRPr lang="en-US" altLang="zh-TW" dirty="0"/>
          </a:p>
          <a:p>
            <a:pPr lvl="1"/>
            <a:r>
              <a:rPr lang="en-US" altLang="zh-TW" dirty="0" smtClean="0"/>
              <a:t>unable </a:t>
            </a:r>
            <a:r>
              <a:rPr lang="en-US" altLang="zh-TW" dirty="0"/>
              <a:t>to organize </a:t>
            </a:r>
            <a:r>
              <a:rPr lang="en-US" altLang="zh-TW" dirty="0" smtClean="0"/>
              <a:t>tags </a:t>
            </a:r>
            <a:r>
              <a:rPr lang="en-US" altLang="zh-TW" dirty="0"/>
              <a:t>into levels of </a:t>
            </a:r>
            <a:r>
              <a:rPr lang="en-US" altLang="zh-TW" dirty="0" smtClean="0"/>
              <a:t>abstractness</a:t>
            </a:r>
          </a:p>
          <a:p>
            <a:r>
              <a:rPr lang="en-US" altLang="zh-TW" dirty="0" smtClean="0"/>
              <a:t>Our visualization </a:t>
            </a:r>
            <a:r>
              <a:rPr lang="en-US" altLang="zh-TW" dirty="0"/>
              <a:t>method can reduce the tagging </a:t>
            </a:r>
            <a:r>
              <a:rPr lang="en-US" altLang="zh-TW" dirty="0" smtClean="0"/>
              <a:t>time</a:t>
            </a:r>
          </a:p>
          <a:p>
            <a:r>
              <a:rPr lang="en-US" altLang="zh-TW" dirty="0" smtClean="0"/>
              <a:t>Our tag </a:t>
            </a:r>
            <a:r>
              <a:rPr lang="en-US" altLang="zh-TW" dirty="0"/>
              <a:t>recommendation algorithm </a:t>
            </a:r>
            <a:r>
              <a:rPr lang="en-US" altLang="zh-TW" dirty="0" smtClean="0"/>
              <a:t>outperformed </a:t>
            </a:r>
            <a:r>
              <a:rPr lang="en-US" altLang="zh-TW" dirty="0"/>
              <a:t>a </a:t>
            </a:r>
            <a:r>
              <a:rPr lang="en-US" altLang="zh-TW" dirty="0" smtClean="0"/>
              <a:t>content-based </a:t>
            </a:r>
            <a:r>
              <a:rPr lang="en-US" altLang="zh-TW" dirty="0"/>
              <a:t>recommendation method in NDCG scores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8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Tag visualization</a:t>
            </a:r>
          </a:p>
          <a:p>
            <a:pPr lvl="1"/>
            <a:r>
              <a:rPr lang="en-US" altLang="zh-TW" dirty="0" smtClean="0"/>
              <a:t>Tag cloud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02474" y="3444404"/>
            <a:ext cx="93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Volcano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70781" y="381373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Cloud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697403" y="4169251"/>
            <a:ext cx="79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sunset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185873" y="3629070"/>
            <a:ext cx="11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landscape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119166" y="42569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Spain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19887" y="446577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Ocean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702474" y="4993565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Mountain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488697" y="4187125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Spain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87612" y="3398266"/>
            <a:ext cx="19848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rgbClr val="0070C0"/>
                </a:solidFill>
              </a:rPr>
              <a:t>Cloud</a:t>
            </a:r>
            <a:endParaRPr lang="zh-TW" altLang="en-US" sz="6000" dirty="0">
              <a:solidFill>
                <a:srgbClr val="0070C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370058" y="3682931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92D050"/>
                </a:solidFill>
              </a:rPr>
              <a:t>landscape</a:t>
            </a:r>
            <a:endParaRPr lang="zh-TW" altLang="en-US" sz="1100" dirty="0">
              <a:solidFill>
                <a:srgbClr val="92D05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23163" y="4861272"/>
            <a:ext cx="14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</a:rPr>
              <a:t>Mountain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094889" y="3237481"/>
            <a:ext cx="7272808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953117" y="2775815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Tag cloud</a:t>
            </a:r>
          </a:p>
        </p:txBody>
      </p:sp>
      <p:pic>
        <p:nvPicPr>
          <p:cNvPr id="4098" name="Picture 2" descr="C:\Users\Maktub\Desktop\artclubedu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" y="2266601"/>
            <a:ext cx="9140288" cy="35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347035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05" y="2178366"/>
            <a:ext cx="3647718" cy="306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橢圓 19"/>
          <p:cNvSpPr/>
          <p:nvPr/>
        </p:nvSpPr>
        <p:spPr>
          <a:xfrm>
            <a:off x="6050495" y="2636912"/>
            <a:ext cx="948957" cy="6613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397081" y="4689166"/>
            <a:ext cx="948957" cy="6613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337262" y="378904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?</a:t>
            </a:r>
            <a:endParaRPr lang="zh-TW" altLang="en-US" sz="3200" dirty="0"/>
          </a:p>
        </p:txBody>
      </p:sp>
      <p:sp>
        <p:nvSpPr>
          <p:cNvPr id="25" name="橢圓 24"/>
          <p:cNvSpPr/>
          <p:nvPr/>
        </p:nvSpPr>
        <p:spPr>
          <a:xfrm>
            <a:off x="5207024" y="2896411"/>
            <a:ext cx="948957" cy="6613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7747169" y="3309467"/>
            <a:ext cx="948957" cy="6613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6836740" y="3309467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?</a:t>
            </a:r>
            <a:endParaRPr lang="zh-TW" altLang="en-US" sz="3200" dirty="0"/>
          </a:p>
        </p:txBody>
      </p:sp>
      <p:sp>
        <p:nvSpPr>
          <p:cNvPr id="22" name="橢圓 21"/>
          <p:cNvSpPr/>
          <p:nvPr/>
        </p:nvSpPr>
        <p:spPr>
          <a:xfrm>
            <a:off x="4788025" y="1412776"/>
            <a:ext cx="4536503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601326" y="5939988"/>
            <a:ext cx="290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Which tags are abstractness?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748706" y="6309320"/>
            <a:ext cx="287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 Programming-&gt;Java-&gt;j2ee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47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3" grpId="0" animBg="1"/>
      <p:bldP spid="23" grpId="1" animBg="1"/>
      <p:bldP spid="21" grpId="0"/>
      <p:bldP spid="21" grpId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2" grpId="0" animBg="1"/>
      <p:bldP spid="2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" y="260648"/>
            <a:ext cx="5266282" cy="621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16" y="2431561"/>
            <a:ext cx="378369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277714" y="2996952"/>
            <a:ext cx="1670550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0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40595" y="2647054"/>
            <a:ext cx="7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funny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9124" y="304640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news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54046" y="3231072"/>
            <a:ext cx="112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download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4255" y="3691682"/>
            <a:ext cx="42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nfl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-25210" y="421238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nba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2310" y="4990995"/>
            <a:ext cx="90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reviews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14686" y="5248935"/>
            <a:ext cx="6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links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857338" y="4860111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sports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14000" y="3782960"/>
            <a:ext cx="90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football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912596" y="3691682"/>
            <a:ext cx="11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education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82493" y="4375246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image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003724" y="4375246"/>
            <a:ext cx="6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html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844613" y="455991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business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457542" y="3072287"/>
            <a:ext cx="11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basketball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302111" y="265212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learning</a:t>
            </a:r>
            <a:endParaRPr lang="zh-TW" altLang="en-US" dirty="0"/>
          </a:p>
        </p:txBody>
      </p:sp>
      <p:sp>
        <p:nvSpPr>
          <p:cNvPr id="20" name="向右箭號 19"/>
          <p:cNvSpPr/>
          <p:nvPr/>
        </p:nvSpPr>
        <p:spPr>
          <a:xfrm>
            <a:off x="3612860" y="3667467"/>
            <a:ext cx="648072" cy="407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915413" y="2247476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image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753088" y="301616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sports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603005" y="3011315"/>
            <a:ext cx="7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funny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483055" y="3016386"/>
            <a:ext cx="90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reviews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446371" y="304033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news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538798" y="3686611"/>
            <a:ext cx="42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nfl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260932" y="4485708"/>
            <a:ext cx="90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football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129285" y="371303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nba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805469" y="4934650"/>
            <a:ext cx="11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basketball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705020" y="3667467"/>
            <a:ext cx="6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html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154248" y="4002946"/>
            <a:ext cx="112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download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604686" y="4658317"/>
            <a:ext cx="6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links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861049" y="363088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learning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7884368" y="3713033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business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7907712" y="4473651"/>
            <a:ext cx="11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education</a:t>
            </a:r>
            <a:endParaRPr lang="zh-TW" altLang="en-US" dirty="0"/>
          </a:p>
        </p:txBody>
      </p:sp>
      <p:cxnSp>
        <p:nvCxnSpPr>
          <p:cNvPr id="37" name="直線單箭頭接點 36"/>
          <p:cNvCxnSpPr>
            <a:stCxn id="21" idx="1"/>
            <a:endCxn id="22" idx="0"/>
          </p:cNvCxnSpPr>
          <p:nvPr/>
        </p:nvCxnSpPr>
        <p:spPr>
          <a:xfrm flipH="1">
            <a:off x="5135565" y="2432142"/>
            <a:ext cx="779848" cy="584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endCxn id="23" idx="0"/>
          </p:cNvCxnSpPr>
          <p:nvPr/>
        </p:nvCxnSpPr>
        <p:spPr>
          <a:xfrm flipH="1">
            <a:off x="5963296" y="2616808"/>
            <a:ext cx="190952" cy="394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endCxn id="24" idx="0"/>
          </p:cNvCxnSpPr>
          <p:nvPr/>
        </p:nvCxnSpPr>
        <p:spPr>
          <a:xfrm>
            <a:off x="6483055" y="2564904"/>
            <a:ext cx="450123" cy="45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21" idx="3"/>
            <a:endCxn id="25" idx="0"/>
          </p:cNvCxnSpPr>
          <p:nvPr/>
        </p:nvCxnSpPr>
        <p:spPr>
          <a:xfrm>
            <a:off x="6670428" y="2432142"/>
            <a:ext cx="1112734" cy="608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4860032" y="3251882"/>
            <a:ext cx="269253" cy="415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stCxn id="26" idx="2"/>
            <a:endCxn id="27" idx="0"/>
          </p:cNvCxnSpPr>
          <p:nvPr/>
        </p:nvCxnSpPr>
        <p:spPr>
          <a:xfrm flipH="1">
            <a:off x="4715512" y="4055943"/>
            <a:ext cx="37576" cy="429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stCxn id="22" idx="2"/>
            <a:endCxn id="28" idx="0"/>
          </p:cNvCxnSpPr>
          <p:nvPr/>
        </p:nvCxnSpPr>
        <p:spPr>
          <a:xfrm>
            <a:off x="5135565" y="3385492"/>
            <a:ext cx="263185" cy="327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28" idx="2"/>
            <a:endCxn id="29" idx="0"/>
          </p:cNvCxnSpPr>
          <p:nvPr/>
        </p:nvCxnSpPr>
        <p:spPr>
          <a:xfrm flipH="1">
            <a:off x="5371970" y="4082365"/>
            <a:ext cx="26780" cy="852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23" idx="2"/>
            <a:endCxn id="30" idx="0"/>
          </p:cNvCxnSpPr>
          <p:nvPr/>
        </p:nvCxnSpPr>
        <p:spPr>
          <a:xfrm>
            <a:off x="5963296" y="3380647"/>
            <a:ext cx="51008" cy="286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endCxn id="31" idx="0"/>
          </p:cNvCxnSpPr>
          <p:nvPr/>
        </p:nvCxnSpPr>
        <p:spPr>
          <a:xfrm>
            <a:off x="6154248" y="3409663"/>
            <a:ext cx="560763" cy="593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stCxn id="31" idx="2"/>
          </p:cNvCxnSpPr>
          <p:nvPr/>
        </p:nvCxnSpPr>
        <p:spPr>
          <a:xfrm>
            <a:off x="6715011" y="4372278"/>
            <a:ext cx="89237" cy="286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stCxn id="24" idx="2"/>
            <a:endCxn id="33" idx="0"/>
          </p:cNvCxnSpPr>
          <p:nvPr/>
        </p:nvCxnSpPr>
        <p:spPr>
          <a:xfrm>
            <a:off x="6933178" y="3385718"/>
            <a:ext cx="402521" cy="245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>
            <a:stCxn id="25" idx="2"/>
          </p:cNvCxnSpPr>
          <p:nvPr/>
        </p:nvCxnSpPr>
        <p:spPr>
          <a:xfrm>
            <a:off x="7783162" y="3409663"/>
            <a:ext cx="461246" cy="276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stCxn id="34" idx="2"/>
            <a:endCxn id="35" idx="0"/>
          </p:cNvCxnSpPr>
          <p:nvPr/>
        </p:nvCxnSpPr>
        <p:spPr>
          <a:xfrm>
            <a:off x="8378254" y="4082365"/>
            <a:ext cx="90253" cy="391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乘號 65"/>
          <p:cNvSpPr/>
          <p:nvPr/>
        </p:nvSpPr>
        <p:spPr>
          <a:xfrm>
            <a:off x="3337289" y="3304466"/>
            <a:ext cx="1199213" cy="109533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6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/>
              <a:t>Global tag ranking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4260932" y="2247476"/>
            <a:ext cx="4768369" cy="3056506"/>
            <a:chOff x="4260932" y="2247476"/>
            <a:chExt cx="4768369" cy="3056506"/>
          </a:xfrm>
        </p:grpSpPr>
        <p:sp>
          <p:nvSpPr>
            <p:cNvPr id="5" name="文字方塊 4"/>
            <p:cNvSpPr txBox="1"/>
            <p:nvPr/>
          </p:nvSpPr>
          <p:spPr>
            <a:xfrm>
              <a:off x="5915413" y="2247476"/>
              <a:ext cx="755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image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753088" y="3016160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sports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603005" y="3011315"/>
              <a:ext cx="7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funny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483055" y="3016386"/>
              <a:ext cx="900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reviews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446371" y="3040331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news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538798" y="3686611"/>
              <a:ext cx="428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nfl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260932" y="4485708"/>
              <a:ext cx="909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football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129285" y="3713033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nba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805469" y="4934650"/>
              <a:ext cx="1133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basketball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705020" y="3667467"/>
              <a:ext cx="618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html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154248" y="4002946"/>
              <a:ext cx="1121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download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604686" y="4658317"/>
              <a:ext cx="604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links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861049" y="3630887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learning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884368" y="3713033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business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907712" y="4473651"/>
              <a:ext cx="1121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education</a:t>
              </a:r>
              <a:endParaRPr lang="zh-TW" altLang="en-US" dirty="0"/>
            </a:p>
          </p:txBody>
        </p:sp>
        <p:cxnSp>
          <p:nvCxnSpPr>
            <p:cNvPr id="20" name="直線單箭頭接點 19"/>
            <p:cNvCxnSpPr>
              <a:stCxn id="5" idx="1"/>
              <a:endCxn id="6" idx="0"/>
            </p:cNvCxnSpPr>
            <p:nvPr/>
          </p:nvCxnSpPr>
          <p:spPr>
            <a:xfrm flipH="1">
              <a:off x="5135565" y="2432142"/>
              <a:ext cx="779848" cy="5840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endCxn id="7" idx="0"/>
            </p:cNvCxnSpPr>
            <p:nvPr/>
          </p:nvCxnSpPr>
          <p:spPr>
            <a:xfrm flipH="1">
              <a:off x="5963296" y="2616808"/>
              <a:ext cx="190952" cy="3945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endCxn id="8" idx="0"/>
            </p:cNvCxnSpPr>
            <p:nvPr/>
          </p:nvCxnSpPr>
          <p:spPr>
            <a:xfrm>
              <a:off x="6483055" y="2564904"/>
              <a:ext cx="450123" cy="4514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5" idx="3"/>
              <a:endCxn id="9" idx="0"/>
            </p:cNvCxnSpPr>
            <p:nvPr/>
          </p:nvCxnSpPr>
          <p:spPr>
            <a:xfrm>
              <a:off x="6670428" y="2432142"/>
              <a:ext cx="1112734" cy="6081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 flipH="1">
              <a:off x="4860032" y="3251882"/>
              <a:ext cx="269253" cy="4155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stCxn id="10" idx="2"/>
              <a:endCxn id="11" idx="0"/>
            </p:cNvCxnSpPr>
            <p:nvPr/>
          </p:nvCxnSpPr>
          <p:spPr>
            <a:xfrm flipH="1">
              <a:off x="4715512" y="4055943"/>
              <a:ext cx="37576" cy="4297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stCxn id="6" idx="2"/>
              <a:endCxn id="12" idx="0"/>
            </p:cNvCxnSpPr>
            <p:nvPr/>
          </p:nvCxnSpPr>
          <p:spPr>
            <a:xfrm>
              <a:off x="5135565" y="3385492"/>
              <a:ext cx="263185" cy="3275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12" idx="2"/>
              <a:endCxn id="13" idx="0"/>
            </p:cNvCxnSpPr>
            <p:nvPr/>
          </p:nvCxnSpPr>
          <p:spPr>
            <a:xfrm flipH="1">
              <a:off x="5371970" y="4082365"/>
              <a:ext cx="26780" cy="8522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>
              <a:stCxn id="7" idx="2"/>
              <a:endCxn id="14" idx="0"/>
            </p:cNvCxnSpPr>
            <p:nvPr/>
          </p:nvCxnSpPr>
          <p:spPr>
            <a:xfrm>
              <a:off x="5963296" y="3380647"/>
              <a:ext cx="51008" cy="2868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>
              <a:endCxn id="15" idx="0"/>
            </p:cNvCxnSpPr>
            <p:nvPr/>
          </p:nvCxnSpPr>
          <p:spPr>
            <a:xfrm>
              <a:off x="6154248" y="3409663"/>
              <a:ext cx="560763" cy="5932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>
              <a:stCxn id="15" idx="2"/>
            </p:cNvCxnSpPr>
            <p:nvPr/>
          </p:nvCxnSpPr>
          <p:spPr>
            <a:xfrm>
              <a:off x="6715011" y="4372278"/>
              <a:ext cx="89237" cy="2860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stCxn id="8" idx="2"/>
              <a:endCxn id="17" idx="0"/>
            </p:cNvCxnSpPr>
            <p:nvPr/>
          </p:nvCxnSpPr>
          <p:spPr>
            <a:xfrm>
              <a:off x="6933178" y="3385718"/>
              <a:ext cx="402521" cy="2451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>
              <a:stCxn id="9" idx="2"/>
            </p:cNvCxnSpPr>
            <p:nvPr/>
          </p:nvCxnSpPr>
          <p:spPr>
            <a:xfrm>
              <a:off x="7783162" y="3409663"/>
              <a:ext cx="461246" cy="276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>
              <a:stCxn id="18" idx="2"/>
              <a:endCxn id="19" idx="0"/>
            </p:cNvCxnSpPr>
            <p:nvPr/>
          </p:nvCxnSpPr>
          <p:spPr>
            <a:xfrm>
              <a:off x="8378254" y="4082365"/>
              <a:ext cx="90253" cy="3912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字方塊 34"/>
          <p:cNvSpPr txBox="1"/>
          <p:nvPr/>
        </p:nvSpPr>
        <p:spPr>
          <a:xfrm>
            <a:off x="1547664" y="2707557"/>
            <a:ext cx="9441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Image</a:t>
            </a:r>
          </a:p>
          <a:p>
            <a:r>
              <a:rPr lang="en-US" altLang="zh-TW" dirty="0" smtClean="0"/>
              <a:t>Sports</a:t>
            </a:r>
          </a:p>
          <a:p>
            <a:r>
              <a:rPr lang="en-US" altLang="zh-TW" dirty="0" smtClean="0"/>
              <a:t>Funny</a:t>
            </a:r>
          </a:p>
          <a:p>
            <a:r>
              <a:rPr lang="en-US" altLang="zh-TW" dirty="0" smtClean="0"/>
              <a:t>Reviews</a:t>
            </a:r>
          </a:p>
          <a:p>
            <a:r>
              <a:rPr lang="en-US" altLang="zh-TW" dirty="0" smtClean="0"/>
              <a:t>News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36" name="向右箭號 35"/>
          <p:cNvSpPr/>
          <p:nvPr/>
        </p:nvSpPr>
        <p:spPr>
          <a:xfrm>
            <a:off x="2987824" y="3681225"/>
            <a:ext cx="79208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34293</TotalTime>
  <Words>2365</Words>
  <Application>Microsoft Office PowerPoint</Application>
  <PresentationFormat>如螢幕大小 (4:3)</PresentationFormat>
  <Paragraphs>767</Paragraphs>
  <Slides>49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佈景主題</vt:lpstr>
      <vt:lpstr>PowerPoint 簡報</vt:lpstr>
      <vt:lpstr>Outline</vt:lpstr>
      <vt:lpstr>Introduction</vt:lpstr>
      <vt:lpstr>Introduction</vt:lpstr>
      <vt:lpstr>Introduction</vt:lpstr>
      <vt:lpstr>PowerPoint 簡報</vt:lpstr>
      <vt:lpstr>PowerPoint 簡報</vt:lpstr>
      <vt:lpstr>Approach</vt:lpstr>
      <vt:lpstr>Approach</vt:lpstr>
      <vt:lpstr>Approach</vt:lpstr>
      <vt:lpstr>Information-theoretic tag ranking I(t)</vt:lpstr>
      <vt:lpstr>PowerPoint 簡報</vt:lpstr>
      <vt:lpstr>PowerPoint 簡報</vt:lpstr>
      <vt:lpstr>Information-theoretic tag ranking I(t)</vt:lpstr>
      <vt:lpstr>Global tag ranking</vt:lpstr>
      <vt:lpstr>Learning-to-rank</vt:lpstr>
      <vt:lpstr>Learning-to-rank based tag ranking</vt:lpstr>
      <vt:lpstr>Learning-to-rank based tag ranking</vt:lpstr>
      <vt:lpstr>Learning-to-rank based tag ranking</vt:lpstr>
      <vt:lpstr>Learning-to-rank based tag ranking</vt:lpstr>
      <vt:lpstr>Global tag ranking</vt:lpstr>
      <vt:lpstr>Constructing tag hierarchy</vt:lpstr>
      <vt:lpstr>Predefinition</vt:lpstr>
      <vt:lpstr>Predefinition</vt:lpstr>
      <vt:lpstr>Predefinition</vt:lpstr>
      <vt:lpstr>Tree Initialization</vt:lpstr>
      <vt:lpstr>Tree Initialization</vt:lpstr>
      <vt:lpstr>Tree Initialization</vt:lpstr>
      <vt:lpstr>Optimal position selection</vt:lpstr>
      <vt:lpstr>Optimal position selection</vt:lpstr>
      <vt:lpstr>Optimal position selection</vt:lpstr>
      <vt:lpstr>PowerPoint 簡報</vt:lpstr>
      <vt:lpstr>Applications to tag recommendation</vt:lpstr>
      <vt:lpstr>Tag recommendation</vt:lpstr>
      <vt:lpstr>PowerPoint 簡報</vt:lpstr>
      <vt:lpstr>PowerPoint 簡報</vt:lpstr>
      <vt:lpstr>Tag recommendation</vt:lpstr>
      <vt:lpstr>Tag recommendation</vt:lpstr>
      <vt:lpstr>Experiment</vt:lpstr>
      <vt:lpstr>Efficiency of tag hierarchy</vt:lpstr>
      <vt:lpstr>Efficiency of tag hierarchy</vt:lpstr>
      <vt:lpstr>PowerPoint 簡報</vt:lpstr>
      <vt:lpstr>Heymann tree</vt:lpstr>
      <vt:lpstr>Efficiency of tag hierarchy</vt:lpstr>
      <vt:lpstr>Tag recommendation performance</vt:lpstr>
      <vt:lpstr>Tag recommendation performance</vt:lpstr>
      <vt:lpstr>PowerPoint 簡報</vt:lpstr>
      <vt:lpstr>PowerPoint 簡報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Online Social Activities for Adaptive Search Personalization</dc:title>
  <cp:lastModifiedBy>Maktub</cp:lastModifiedBy>
  <cp:revision>1553</cp:revision>
  <cp:lastPrinted>2012-05-07T01:08:51Z</cp:lastPrinted>
  <dcterms:modified xsi:type="dcterms:W3CDTF">2012-05-07T06:13:00Z</dcterms:modified>
</cp:coreProperties>
</file>